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4" r:id="rId3"/>
    <p:sldId id="257" r:id="rId4"/>
    <p:sldId id="268" r:id="rId5"/>
    <p:sldId id="258" r:id="rId6"/>
    <p:sldId id="269" r:id="rId7"/>
    <p:sldId id="259" r:id="rId8"/>
    <p:sldId id="270" r:id="rId9"/>
    <p:sldId id="260" r:id="rId10"/>
    <p:sldId id="271" r:id="rId11"/>
    <p:sldId id="261" r:id="rId12"/>
    <p:sldId id="272" r:id="rId13"/>
    <p:sldId id="262" r:id="rId14"/>
    <p:sldId id="263" r:id="rId15"/>
    <p:sldId id="264" r:id="rId16"/>
    <p:sldId id="265" r:id="rId17"/>
    <p:sldId id="266" r:id="rId18"/>
    <p:sldId id="267" r:id="rId19"/>
    <p:sldId id="273" r:id="rId20"/>
    <p:sldId id="275" r:id="rId21"/>
    <p:sldId id="276" r:id="rId22"/>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Franklin Gothic Book"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Franklin Gothic Book"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Franklin Gothic Book"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Franklin Gothic Book"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Franklin Gothic Book" pitchFamily="34" charset="0"/>
        <a:ea typeface="MS PGothic" pitchFamily="34" charset="-128"/>
        <a:cs typeface="+mn-cs"/>
      </a:defRPr>
    </a:lvl5pPr>
    <a:lvl6pPr marL="2286000" algn="l" defTabSz="914400" rtl="0" eaLnBrk="1" latinLnBrk="0" hangingPunct="1">
      <a:defRPr kern="1200">
        <a:solidFill>
          <a:schemeClr val="tx1"/>
        </a:solidFill>
        <a:latin typeface="Franklin Gothic Book" pitchFamily="34" charset="0"/>
        <a:ea typeface="MS PGothic" pitchFamily="34" charset="-128"/>
        <a:cs typeface="+mn-cs"/>
      </a:defRPr>
    </a:lvl6pPr>
    <a:lvl7pPr marL="2743200" algn="l" defTabSz="914400" rtl="0" eaLnBrk="1" latinLnBrk="0" hangingPunct="1">
      <a:defRPr kern="1200">
        <a:solidFill>
          <a:schemeClr val="tx1"/>
        </a:solidFill>
        <a:latin typeface="Franklin Gothic Book" pitchFamily="34" charset="0"/>
        <a:ea typeface="MS PGothic" pitchFamily="34" charset="-128"/>
        <a:cs typeface="+mn-cs"/>
      </a:defRPr>
    </a:lvl7pPr>
    <a:lvl8pPr marL="3200400" algn="l" defTabSz="914400" rtl="0" eaLnBrk="1" latinLnBrk="0" hangingPunct="1">
      <a:defRPr kern="1200">
        <a:solidFill>
          <a:schemeClr val="tx1"/>
        </a:solidFill>
        <a:latin typeface="Franklin Gothic Book" pitchFamily="34" charset="0"/>
        <a:ea typeface="MS PGothic" pitchFamily="34" charset="-128"/>
        <a:cs typeface="+mn-cs"/>
      </a:defRPr>
    </a:lvl8pPr>
    <a:lvl9pPr marL="3657600" algn="l" defTabSz="914400" rtl="0" eaLnBrk="1" latinLnBrk="0" hangingPunct="1">
      <a:defRPr kern="1200">
        <a:solidFill>
          <a:schemeClr val="tx1"/>
        </a:solidFill>
        <a:latin typeface="Franklin Gothic Book"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4" d="100"/>
          <a:sy n="64" d="100"/>
        </p:scale>
        <p:origin x="-67" y="-44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0917AB-28B3-465B-88BD-2F6F9D70847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2FC89DC4-839F-4B3C-9B03-A9B5EAB212D7}">
      <dgm:prSet phldrT="[Text]"/>
      <dgm:spPr>
        <a:solidFill>
          <a:srgbClr val="7030A0"/>
        </a:solidFill>
      </dgm:spPr>
      <dgm:t>
        <a:bodyPr/>
        <a:lstStyle/>
        <a:p>
          <a:r>
            <a:rPr lang="en-US" dirty="0" smtClean="0"/>
            <a:t>Federal</a:t>
          </a:r>
          <a:endParaRPr lang="en-US" dirty="0"/>
        </a:p>
      </dgm:t>
    </dgm:pt>
    <dgm:pt modelId="{A4D818F1-C6A6-4F31-967B-A7E94FACA41E}" type="parTrans" cxnId="{EA5DFD88-3EE8-4113-B62C-3598FD5D0049}">
      <dgm:prSet/>
      <dgm:spPr/>
      <dgm:t>
        <a:bodyPr/>
        <a:lstStyle/>
        <a:p>
          <a:endParaRPr lang="en-US"/>
        </a:p>
      </dgm:t>
    </dgm:pt>
    <dgm:pt modelId="{8C3B949F-1322-4780-BA23-63F8B414770B}" type="sibTrans" cxnId="{EA5DFD88-3EE8-4113-B62C-3598FD5D0049}">
      <dgm:prSet/>
      <dgm:spPr/>
      <dgm:t>
        <a:bodyPr/>
        <a:lstStyle/>
        <a:p>
          <a:endParaRPr lang="en-US"/>
        </a:p>
      </dgm:t>
    </dgm:pt>
    <dgm:pt modelId="{D4E0DAE7-B13F-4103-BBC4-36AC6219822F}">
      <dgm:prSet phldrT="[Text]"/>
      <dgm:spPr/>
      <dgm:t>
        <a:bodyPr/>
        <a:lstStyle/>
        <a:p>
          <a:r>
            <a:rPr lang="en-US" dirty="0" smtClean="0"/>
            <a:t>Grants</a:t>
          </a:r>
          <a:endParaRPr lang="en-US" dirty="0"/>
        </a:p>
      </dgm:t>
    </dgm:pt>
    <dgm:pt modelId="{3F3CB907-7ACB-4F3C-BC97-0382B89568CE}" type="parTrans" cxnId="{57FE17D7-7195-476D-A9F9-E037C74AD6F6}">
      <dgm:prSet/>
      <dgm:spPr/>
      <dgm:t>
        <a:bodyPr/>
        <a:lstStyle/>
        <a:p>
          <a:endParaRPr lang="en-US"/>
        </a:p>
      </dgm:t>
    </dgm:pt>
    <dgm:pt modelId="{A46AFD34-E1FE-4C1E-A69B-675BAE18FCFD}" type="sibTrans" cxnId="{57FE17D7-7195-476D-A9F9-E037C74AD6F6}">
      <dgm:prSet/>
      <dgm:spPr/>
      <dgm:t>
        <a:bodyPr/>
        <a:lstStyle/>
        <a:p>
          <a:endParaRPr lang="en-US"/>
        </a:p>
      </dgm:t>
    </dgm:pt>
    <dgm:pt modelId="{C520167E-BCEA-45E8-AA04-1843314D4700}">
      <dgm:prSet phldrT="[Text]"/>
      <dgm:spPr/>
      <dgm:t>
        <a:bodyPr/>
        <a:lstStyle/>
        <a:p>
          <a:r>
            <a:rPr lang="en-US" dirty="0" smtClean="0"/>
            <a:t>Work Study</a:t>
          </a:r>
          <a:endParaRPr lang="en-US" dirty="0"/>
        </a:p>
      </dgm:t>
    </dgm:pt>
    <dgm:pt modelId="{37B98734-219F-4CCB-AE5A-2EEADD24E917}" type="parTrans" cxnId="{668DC332-BF15-4A7F-8AA6-E30EE9820452}">
      <dgm:prSet/>
      <dgm:spPr/>
      <dgm:t>
        <a:bodyPr/>
        <a:lstStyle/>
        <a:p>
          <a:endParaRPr lang="en-US"/>
        </a:p>
      </dgm:t>
    </dgm:pt>
    <dgm:pt modelId="{FF9217D2-9541-4A3E-AB60-A7972B703805}" type="sibTrans" cxnId="{668DC332-BF15-4A7F-8AA6-E30EE9820452}">
      <dgm:prSet/>
      <dgm:spPr/>
      <dgm:t>
        <a:bodyPr/>
        <a:lstStyle/>
        <a:p>
          <a:endParaRPr lang="en-US"/>
        </a:p>
      </dgm:t>
    </dgm:pt>
    <dgm:pt modelId="{3529919A-1706-479B-BA93-514343116A59}">
      <dgm:prSet phldrT="[Text]"/>
      <dgm:spPr>
        <a:solidFill>
          <a:srgbClr val="92D050"/>
        </a:solidFill>
      </dgm:spPr>
      <dgm:t>
        <a:bodyPr/>
        <a:lstStyle/>
        <a:p>
          <a:r>
            <a:rPr lang="en-US" dirty="0" smtClean="0"/>
            <a:t>School</a:t>
          </a:r>
          <a:endParaRPr lang="en-US" dirty="0"/>
        </a:p>
      </dgm:t>
    </dgm:pt>
    <dgm:pt modelId="{E962776D-EB74-46CA-98F6-70AFFF8E77C8}" type="parTrans" cxnId="{03992687-37D5-4AAD-AEE9-8CD95D9B9C8C}">
      <dgm:prSet/>
      <dgm:spPr/>
      <dgm:t>
        <a:bodyPr/>
        <a:lstStyle/>
        <a:p>
          <a:endParaRPr lang="en-US"/>
        </a:p>
      </dgm:t>
    </dgm:pt>
    <dgm:pt modelId="{D626CB05-9EFD-42D1-BBA6-743AEED20CB4}" type="sibTrans" cxnId="{03992687-37D5-4AAD-AEE9-8CD95D9B9C8C}">
      <dgm:prSet/>
      <dgm:spPr/>
      <dgm:t>
        <a:bodyPr/>
        <a:lstStyle/>
        <a:p>
          <a:endParaRPr lang="en-US"/>
        </a:p>
      </dgm:t>
    </dgm:pt>
    <dgm:pt modelId="{E73D9D30-C09F-4D4C-9AFD-11CF6A31AAB7}">
      <dgm:prSet phldrT="[Text]"/>
      <dgm:spPr/>
      <dgm:t>
        <a:bodyPr/>
        <a:lstStyle/>
        <a:p>
          <a:r>
            <a:rPr lang="en-US" dirty="0" smtClean="0"/>
            <a:t>Grants</a:t>
          </a:r>
          <a:endParaRPr lang="en-US" dirty="0"/>
        </a:p>
      </dgm:t>
    </dgm:pt>
    <dgm:pt modelId="{7E81A0BE-51F1-48D9-AF7E-BCE8B96D6EA6}" type="parTrans" cxnId="{1138193C-68AF-43FE-8B3F-56822738D185}">
      <dgm:prSet/>
      <dgm:spPr/>
      <dgm:t>
        <a:bodyPr/>
        <a:lstStyle/>
        <a:p>
          <a:endParaRPr lang="en-US"/>
        </a:p>
      </dgm:t>
    </dgm:pt>
    <dgm:pt modelId="{95A33C7B-0087-4A7C-99D1-8D683B7A4BE4}" type="sibTrans" cxnId="{1138193C-68AF-43FE-8B3F-56822738D185}">
      <dgm:prSet/>
      <dgm:spPr/>
      <dgm:t>
        <a:bodyPr/>
        <a:lstStyle/>
        <a:p>
          <a:endParaRPr lang="en-US"/>
        </a:p>
      </dgm:t>
    </dgm:pt>
    <dgm:pt modelId="{9BA444C9-A2A4-4561-BAFF-66498CA37DFF}">
      <dgm:prSet phldrT="[Text]"/>
      <dgm:spPr/>
      <dgm:t>
        <a:bodyPr/>
        <a:lstStyle/>
        <a:p>
          <a:r>
            <a:rPr lang="en-US" dirty="0" smtClean="0"/>
            <a:t>Scholarships</a:t>
          </a:r>
          <a:endParaRPr lang="en-US" dirty="0"/>
        </a:p>
      </dgm:t>
    </dgm:pt>
    <dgm:pt modelId="{0B97A823-E7AC-4E02-B6A2-D8FE28DA3255}" type="parTrans" cxnId="{06EB1208-6171-4F24-8419-659581403562}">
      <dgm:prSet/>
      <dgm:spPr/>
      <dgm:t>
        <a:bodyPr/>
        <a:lstStyle/>
        <a:p>
          <a:endParaRPr lang="en-US"/>
        </a:p>
      </dgm:t>
    </dgm:pt>
    <dgm:pt modelId="{AE1BC1BE-4D92-423E-9902-4A9CE78E5D4A}" type="sibTrans" cxnId="{06EB1208-6171-4F24-8419-659581403562}">
      <dgm:prSet/>
      <dgm:spPr/>
      <dgm:t>
        <a:bodyPr/>
        <a:lstStyle/>
        <a:p>
          <a:endParaRPr lang="en-US"/>
        </a:p>
      </dgm:t>
    </dgm:pt>
    <dgm:pt modelId="{D1D8AC39-8A17-4918-A75B-7DC02A2476CC}">
      <dgm:prSet/>
      <dgm:spPr>
        <a:solidFill>
          <a:srgbClr val="0070C0"/>
        </a:solidFill>
      </dgm:spPr>
      <dgm:t>
        <a:bodyPr/>
        <a:lstStyle/>
        <a:p>
          <a:r>
            <a:rPr lang="en-US" dirty="0" smtClean="0"/>
            <a:t>State</a:t>
          </a:r>
          <a:endParaRPr lang="en-US" dirty="0"/>
        </a:p>
      </dgm:t>
    </dgm:pt>
    <dgm:pt modelId="{D4721898-5539-4F16-B198-824CDE4DE51E}" type="parTrans" cxnId="{B0E5E633-5226-40ED-ABD6-A0994A345D7B}">
      <dgm:prSet/>
      <dgm:spPr/>
      <dgm:t>
        <a:bodyPr/>
        <a:lstStyle/>
        <a:p>
          <a:endParaRPr lang="en-US"/>
        </a:p>
      </dgm:t>
    </dgm:pt>
    <dgm:pt modelId="{4AC94939-4225-4834-BE76-4D31118FAA54}" type="sibTrans" cxnId="{B0E5E633-5226-40ED-ABD6-A0994A345D7B}">
      <dgm:prSet/>
      <dgm:spPr/>
      <dgm:t>
        <a:bodyPr/>
        <a:lstStyle/>
        <a:p>
          <a:endParaRPr lang="en-US"/>
        </a:p>
      </dgm:t>
    </dgm:pt>
    <dgm:pt modelId="{2D3674C6-095A-42D4-BE73-A4A9B37FF81D}">
      <dgm:prSet/>
      <dgm:spPr/>
      <dgm:t>
        <a:bodyPr/>
        <a:lstStyle/>
        <a:p>
          <a:r>
            <a:rPr lang="en-US" dirty="0" smtClean="0"/>
            <a:t>Grants</a:t>
          </a:r>
          <a:endParaRPr lang="en-US" dirty="0"/>
        </a:p>
      </dgm:t>
    </dgm:pt>
    <dgm:pt modelId="{A6BC2873-4C1B-47CB-8D78-C109F150CBE6}" type="parTrans" cxnId="{E4AA4DF4-AB3E-4ADE-8C7A-E143C2E6A35E}">
      <dgm:prSet/>
      <dgm:spPr/>
      <dgm:t>
        <a:bodyPr/>
        <a:lstStyle/>
        <a:p>
          <a:endParaRPr lang="en-US"/>
        </a:p>
      </dgm:t>
    </dgm:pt>
    <dgm:pt modelId="{61B5A53F-E6DA-42CF-9948-37ADE055B8BC}" type="sibTrans" cxnId="{E4AA4DF4-AB3E-4ADE-8C7A-E143C2E6A35E}">
      <dgm:prSet/>
      <dgm:spPr/>
      <dgm:t>
        <a:bodyPr/>
        <a:lstStyle/>
        <a:p>
          <a:endParaRPr lang="en-US"/>
        </a:p>
      </dgm:t>
    </dgm:pt>
    <dgm:pt modelId="{6680595E-8B1D-4A1A-9AF1-520E0C6E4A83}">
      <dgm:prSet/>
      <dgm:spPr/>
      <dgm:t>
        <a:bodyPr/>
        <a:lstStyle/>
        <a:p>
          <a:r>
            <a:rPr lang="en-US" dirty="0" smtClean="0"/>
            <a:t>Scholarships</a:t>
          </a:r>
          <a:endParaRPr lang="en-US" dirty="0"/>
        </a:p>
      </dgm:t>
    </dgm:pt>
    <dgm:pt modelId="{7759E35A-1910-49AD-B6F4-5C47E000494C}" type="parTrans" cxnId="{EE9E12A5-A001-4088-B957-B96421C2043E}">
      <dgm:prSet/>
      <dgm:spPr/>
      <dgm:t>
        <a:bodyPr/>
        <a:lstStyle/>
        <a:p>
          <a:endParaRPr lang="en-US"/>
        </a:p>
      </dgm:t>
    </dgm:pt>
    <dgm:pt modelId="{69D426AB-CDA5-4785-AF5E-85B7C13FEC80}" type="sibTrans" cxnId="{EE9E12A5-A001-4088-B957-B96421C2043E}">
      <dgm:prSet/>
      <dgm:spPr/>
      <dgm:t>
        <a:bodyPr/>
        <a:lstStyle/>
        <a:p>
          <a:endParaRPr lang="en-US"/>
        </a:p>
      </dgm:t>
    </dgm:pt>
    <dgm:pt modelId="{66C281A2-0B0A-43C7-9F1A-0C71D2944A77}">
      <dgm:prSet/>
      <dgm:spPr/>
      <dgm:t>
        <a:bodyPr/>
        <a:lstStyle/>
        <a:p>
          <a:r>
            <a:rPr lang="en-US" dirty="0" smtClean="0"/>
            <a:t>Loans</a:t>
          </a:r>
          <a:endParaRPr lang="en-US" dirty="0"/>
        </a:p>
      </dgm:t>
    </dgm:pt>
    <dgm:pt modelId="{127B0E0A-9C7A-44A5-9C24-8B0492C4AC87}" type="parTrans" cxnId="{5CCF28CA-AF38-446C-93E6-E550BBA38934}">
      <dgm:prSet/>
      <dgm:spPr/>
      <dgm:t>
        <a:bodyPr/>
        <a:lstStyle/>
        <a:p>
          <a:endParaRPr lang="en-US"/>
        </a:p>
      </dgm:t>
    </dgm:pt>
    <dgm:pt modelId="{F919ADF9-6699-4F83-8A0F-F8D9BCCC3014}" type="sibTrans" cxnId="{5CCF28CA-AF38-446C-93E6-E550BBA38934}">
      <dgm:prSet/>
      <dgm:spPr/>
      <dgm:t>
        <a:bodyPr/>
        <a:lstStyle/>
        <a:p>
          <a:endParaRPr lang="en-US"/>
        </a:p>
      </dgm:t>
    </dgm:pt>
    <dgm:pt modelId="{B2614EF8-3C04-4FE0-AB41-FD24A90DE467}">
      <dgm:prSet phldrT="[Text]"/>
      <dgm:spPr/>
      <dgm:t>
        <a:bodyPr/>
        <a:lstStyle/>
        <a:p>
          <a:r>
            <a:rPr lang="en-US" dirty="0" smtClean="0"/>
            <a:t>Work Study</a:t>
          </a:r>
          <a:endParaRPr lang="en-US" dirty="0"/>
        </a:p>
      </dgm:t>
    </dgm:pt>
    <dgm:pt modelId="{0EF31E4A-8679-4596-9B36-709B1192E249}" type="parTrans" cxnId="{7AE45BE7-891C-4306-91BB-211592E9B07B}">
      <dgm:prSet/>
      <dgm:spPr/>
      <dgm:t>
        <a:bodyPr/>
        <a:lstStyle/>
        <a:p>
          <a:endParaRPr lang="en-US"/>
        </a:p>
      </dgm:t>
    </dgm:pt>
    <dgm:pt modelId="{737E92CC-6FC0-4E63-B3A1-60ED9596C40D}" type="sibTrans" cxnId="{7AE45BE7-891C-4306-91BB-211592E9B07B}">
      <dgm:prSet/>
      <dgm:spPr/>
      <dgm:t>
        <a:bodyPr/>
        <a:lstStyle/>
        <a:p>
          <a:endParaRPr lang="en-US"/>
        </a:p>
      </dgm:t>
    </dgm:pt>
    <dgm:pt modelId="{12455B02-DBAD-48B7-A55A-161740F6B41E}" type="pres">
      <dgm:prSet presAssocID="{760917AB-28B3-465B-88BD-2F6F9D70847C}" presName="diagram" presStyleCnt="0">
        <dgm:presLayoutVars>
          <dgm:chPref val="1"/>
          <dgm:dir/>
          <dgm:animOne val="branch"/>
          <dgm:animLvl val="lvl"/>
          <dgm:resizeHandles/>
        </dgm:presLayoutVars>
      </dgm:prSet>
      <dgm:spPr/>
      <dgm:t>
        <a:bodyPr/>
        <a:lstStyle/>
        <a:p>
          <a:endParaRPr lang="en-US"/>
        </a:p>
      </dgm:t>
    </dgm:pt>
    <dgm:pt modelId="{81350A6C-B46F-4051-8FC0-7789F6367E9E}" type="pres">
      <dgm:prSet presAssocID="{2FC89DC4-839F-4B3C-9B03-A9B5EAB212D7}" presName="root" presStyleCnt="0"/>
      <dgm:spPr/>
    </dgm:pt>
    <dgm:pt modelId="{25DFA9B7-F8FA-4B97-96D6-1871FDDD573C}" type="pres">
      <dgm:prSet presAssocID="{2FC89DC4-839F-4B3C-9B03-A9B5EAB212D7}" presName="rootComposite" presStyleCnt="0"/>
      <dgm:spPr/>
    </dgm:pt>
    <dgm:pt modelId="{EF417E23-1E7C-46F6-8BB3-D0DCB76EA9C4}" type="pres">
      <dgm:prSet presAssocID="{2FC89DC4-839F-4B3C-9B03-A9B5EAB212D7}" presName="rootText" presStyleLbl="node1" presStyleIdx="0" presStyleCnt="3"/>
      <dgm:spPr/>
      <dgm:t>
        <a:bodyPr/>
        <a:lstStyle/>
        <a:p>
          <a:endParaRPr lang="en-US"/>
        </a:p>
      </dgm:t>
    </dgm:pt>
    <dgm:pt modelId="{9D9FE33C-0C46-46FA-A217-4E7B353D0A92}" type="pres">
      <dgm:prSet presAssocID="{2FC89DC4-839F-4B3C-9B03-A9B5EAB212D7}" presName="rootConnector" presStyleLbl="node1" presStyleIdx="0" presStyleCnt="3"/>
      <dgm:spPr/>
      <dgm:t>
        <a:bodyPr/>
        <a:lstStyle/>
        <a:p>
          <a:endParaRPr lang="en-US"/>
        </a:p>
      </dgm:t>
    </dgm:pt>
    <dgm:pt modelId="{2C0A1665-AB89-4DC3-8F8A-13BDF5088BC1}" type="pres">
      <dgm:prSet presAssocID="{2FC89DC4-839F-4B3C-9B03-A9B5EAB212D7}" presName="childShape" presStyleCnt="0"/>
      <dgm:spPr/>
    </dgm:pt>
    <dgm:pt modelId="{3BE5CDDF-AE08-4C97-B873-A2FA5544EFEA}" type="pres">
      <dgm:prSet presAssocID="{3F3CB907-7ACB-4F3C-BC97-0382B89568CE}" presName="Name13" presStyleLbl="parChTrans1D2" presStyleIdx="0" presStyleCnt="8"/>
      <dgm:spPr/>
      <dgm:t>
        <a:bodyPr/>
        <a:lstStyle/>
        <a:p>
          <a:endParaRPr lang="en-US"/>
        </a:p>
      </dgm:t>
    </dgm:pt>
    <dgm:pt modelId="{79A0123C-E4B8-4BFE-AE14-A24B5C7D55D4}" type="pres">
      <dgm:prSet presAssocID="{D4E0DAE7-B13F-4103-BBC4-36AC6219822F}" presName="childText" presStyleLbl="bgAcc1" presStyleIdx="0" presStyleCnt="8">
        <dgm:presLayoutVars>
          <dgm:bulletEnabled val="1"/>
        </dgm:presLayoutVars>
      </dgm:prSet>
      <dgm:spPr/>
      <dgm:t>
        <a:bodyPr/>
        <a:lstStyle/>
        <a:p>
          <a:endParaRPr lang="en-US"/>
        </a:p>
      </dgm:t>
    </dgm:pt>
    <dgm:pt modelId="{18B77CD2-7C3E-413B-ABB5-D4C58E63322A}" type="pres">
      <dgm:prSet presAssocID="{37B98734-219F-4CCB-AE5A-2EEADD24E917}" presName="Name13" presStyleLbl="parChTrans1D2" presStyleIdx="1" presStyleCnt="8"/>
      <dgm:spPr/>
      <dgm:t>
        <a:bodyPr/>
        <a:lstStyle/>
        <a:p>
          <a:endParaRPr lang="en-US"/>
        </a:p>
      </dgm:t>
    </dgm:pt>
    <dgm:pt modelId="{8879A26E-1FFE-4264-8190-4D6C8BD1366C}" type="pres">
      <dgm:prSet presAssocID="{C520167E-BCEA-45E8-AA04-1843314D4700}" presName="childText" presStyleLbl="bgAcc1" presStyleIdx="1" presStyleCnt="8">
        <dgm:presLayoutVars>
          <dgm:bulletEnabled val="1"/>
        </dgm:presLayoutVars>
      </dgm:prSet>
      <dgm:spPr/>
      <dgm:t>
        <a:bodyPr/>
        <a:lstStyle/>
        <a:p>
          <a:endParaRPr lang="en-US"/>
        </a:p>
      </dgm:t>
    </dgm:pt>
    <dgm:pt modelId="{7D05E909-1F5E-4AC9-BD8F-73875C5FEE4C}" type="pres">
      <dgm:prSet presAssocID="{127B0E0A-9C7A-44A5-9C24-8B0492C4AC87}" presName="Name13" presStyleLbl="parChTrans1D2" presStyleIdx="2" presStyleCnt="8"/>
      <dgm:spPr/>
      <dgm:t>
        <a:bodyPr/>
        <a:lstStyle/>
        <a:p>
          <a:endParaRPr lang="en-US"/>
        </a:p>
      </dgm:t>
    </dgm:pt>
    <dgm:pt modelId="{281E0D4C-7026-4962-96D7-F214223DEC08}" type="pres">
      <dgm:prSet presAssocID="{66C281A2-0B0A-43C7-9F1A-0C71D2944A77}" presName="childText" presStyleLbl="bgAcc1" presStyleIdx="2" presStyleCnt="8">
        <dgm:presLayoutVars>
          <dgm:bulletEnabled val="1"/>
        </dgm:presLayoutVars>
      </dgm:prSet>
      <dgm:spPr/>
      <dgm:t>
        <a:bodyPr/>
        <a:lstStyle/>
        <a:p>
          <a:endParaRPr lang="en-US"/>
        </a:p>
      </dgm:t>
    </dgm:pt>
    <dgm:pt modelId="{0A68BA3B-8177-47AD-8FF1-7FA8F5A60098}" type="pres">
      <dgm:prSet presAssocID="{D1D8AC39-8A17-4918-A75B-7DC02A2476CC}" presName="root" presStyleCnt="0"/>
      <dgm:spPr/>
    </dgm:pt>
    <dgm:pt modelId="{452503F5-BE78-43A2-9158-23FB5BCEF464}" type="pres">
      <dgm:prSet presAssocID="{D1D8AC39-8A17-4918-A75B-7DC02A2476CC}" presName="rootComposite" presStyleCnt="0"/>
      <dgm:spPr/>
    </dgm:pt>
    <dgm:pt modelId="{5962EC09-E5C8-4441-9756-6FD1384FE97E}" type="pres">
      <dgm:prSet presAssocID="{D1D8AC39-8A17-4918-A75B-7DC02A2476CC}" presName="rootText" presStyleLbl="node1" presStyleIdx="1" presStyleCnt="3"/>
      <dgm:spPr/>
      <dgm:t>
        <a:bodyPr/>
        <a:lstStyle/>
        <a:p>
          <a:endParaRPr lang="en-US"/>
        </a:p>
      </dgm:t>
    </dgm:pt>
    <dgm:pt modelId="{B9FD5947-D47D-48C0-BC38-B3E32FDBFCC0}" type="pres">
      <dgm:prSet presAssocID="{D1D8AC39-8A17-4918-A75B-7DC02A2476CC}" presName="rootConnector" presStyleLbl="node1" presStyleIdx="1" presStyleCnt="3"/>
      <dgm:spPr/>
      <dgm:t>
        <a:bodyPr/>
        <a:lstStyle/>
        <a:p>
          <a:endParaRPr lang="en-US"/>
        </a:p>
      </dgm:t>
    </dgm:pt>
    <dgm:pt modelId="{5E60CE84-E15D-4F77-B85D-AB1A54DF46D1}" type="pres">
      <dgm:prSet presAssocID="{D1D8AC39-8A17-4918-A75B-7DC02A2476CC}" presName="childShape" presStyleCnt="0"/>
      <dgm:spPr/>
    </dgm:pt>
    <dgm:pt modelId="{F3CBDC29-CCB6-4C9F-884A-F5B6C94D6D08}" type="pres">
      <dgm:prSet presAssocID="{A6BC2873-4C1B-47CB-8D78-C109F150CBE6}" presName="Name13" presStyleLbl="parChTrans1D2" presStyleIdx="3" presStyleCnt="8"/>
      <dgm:spPr/>
      <dgm:t>
        <a:bodyPr/>
        <a:lstStyle/>
        <a:p>
          <a:endParaRPr lang="en-US"/>
        </a:p>
      </dgm:t>
    </dgm:pt>
    <dgm:pt modelId="{681A61F4-3985-4052-8223-04C2C17E7F02}" type="pres">
      <dgm:prSet presAssocID="{2D3674C6-095A-42D4-BE73-A4A9B37FF81D}" presName="childText" presStyleLbl="bgAcc1" presStyleIdx="3" presStyleCnt="8">
        <dgm:presLayoutVars>
          <dgm:bulletEnabled val="1"/>
        </dgm:presLayoutVars>
      </dgm:prSet>
      <dgm:spPr/>
      <dgm:t>
        <a:bodyPr/>
        <a:lstStyle/>
        <a:p>
          <a:endParaRPr lang="en-US"/>
        </a:p>
      </dgm:t>
    </dgm:pt>
    <dgm:pt modelId="{6C5CDCC2-B2FE-4742-902F-EAAB8C8C485C}" type="pres">
      <dgm:prSet presAssocID="{7759E35A-1910-49AD-B6F4-5C47E000494C}" presName="Name13" presStyleLbl="parChTrans1D2" presStyleIdx="4" presStyleCnt="8"/>
      <dgm:spPr/>
      <dgm:t>
        <a:bodyPr/>
        <a:lstStyle/>
        <a:p>
          <a:endParaRPr lang="en-US"/>
        </a:p>
      </dgm:t>
    </dgm:pt>
    <dgm:pt modelId="{8A82B29A-CEDD-4D4A-9F10-B80C4795CE66}" type="pres">
      <dgm:prSet presAssocID="{6680595E-8B1D-4A1A-9AF1-520E0C6E4A83}" presName="childText" presStyleLbl="bgAcc1" presStyleIdx="4" presStyleCnt="8">
        <dgm:presLayoutVars>
          <dgm:bulletEnabled val="1"/>
        </dgm:presLayoutVars>
      </dgm:prSet>
      <dgm:spPr/>
      <dgm:t>
        <a:bodyPr/>
        <a:lstStyle/>
        <a:p>
          <a:endParaRPr lang="en-US"/>
        </a:p>
      </dgm:t>
    </dgm:pt>
    <dgm:pt modelId="{D19DF548-CF45-426F-AC12-A0FEACD18CD5}" type="pres">
      <dgm:prSet presAssocID="{3529919A-1706-479B-BA93-514343116A59}" presName="root" presStyleCnt="0"/>
      <dgm:spPr/>
    </dgm:pt>
    <dgm:pt modelId="{F88EE56B-F54C-4C4F-8D93-B0DAE8A27015}" type="pres">
      <dgm:prSet presAssocID="{3529919A-1706-479B-BA93-514343116A59}" presName="rootComposite" presStyleCnt="0"/>
      <dgm:spPr/>
    </dgm:pt>
    <dgm:pt modelId="{4F08050D-7D10-480A-B95A-ACFA0BDAEAA0}" type="pres">
      <dgm:prSet presAssocID="{3529919A-1706-479B-BA93-514343116A59}" presName="rootText" presStyleLbl="node1" presStyleIdx="2" presStyleCnt="3"/>
      <dgm:spPr/>
      <dgm:t>
        <a:bodyPr/>
        <a:lstStyle/>
        <a:p>
          <a:endParaRPr lang="en-US"/>
        </a:p>
      </dgm:t>
    </dgm:pt>
    <dgm:pt modelId="{133A68B5-943D-4327-92F8-D4F9E26666E8}" type="pres">
      <dgm:prSet presAssocID="{3529919A-1706-479B-BA93-514343116A59}" presName="rootConnector" presStyleLbl="node1" presStyleIdx="2" presStyleCnt="3"/>
      <dgm:spPr/>
      <dgm:t>
        <a:bodyPr/>
        <a:lstStyle/>
        <a:p>
          <a:endParaRPr lang="en-US"/>
        </a:p>
      </dgm:t>
    </dgm:pt>
    <dgm:pt modelId="{CDB48FCD-6F98-4C69-B647-72C591A2E170}" type="pres">
      <dgm:prSet presAssocID="{3529919A-1706-479B-BA93-514343116A59}" presName="childShape" presStyleCnt="0"/>
      <dgm:spPr/>
    </dgm:pt>
    <dgm:pt modelId="{5F23A40E-4781-4521-859D-2DA7F98CC508}" type="pres">
      <dgm:prSet presAssocID="{7E81A0BE-51F1-48D9-AF7E-BCE8B96D6EA6}" presName="Name13" presStyleLbl="parChTrans1D2" presStyleIdx="5" presStyleCnt="8"/>
      <dgm:spPr/>
      <dgm:t>
        <a:bodyPr/>
        <a:lstStyle/>
        <a:p>
          <a:endParaRPr lang="en-US"/>
        </a:p>
      </dgm:t>
    </dgm:pt>
    <dgm:pt modelId="{808500F8-5F0D-4823-B787-1744693F4E89}" type="pres">
      <dgm:prSet presAssocID="{E73D9D30-C09F-4D4C-9AFD-11CF6A31AAB7}" presName="childText" presStyleLbl="bgAcc1" presStyleIdx="5" presStyleCnt="8">
        <dgm:presLayoutVars>
          <dgm:bulletEnabled val="1"/>
        </dgm:presLayoutVars>
      </dgm:prSet>
      <dgm:spPr/>
      <dgm:t>
        <a:bodyPr/>
        <a:lstStyle/>
        <a:p>
          <a:endParaRPr lang="en-US"/>
        </a:p>
      </dgm:t>
    </dgm:pt>
    <dgm:pt modelId="{9B7E463A-77B8-4743-A102-DD782F225DE5}" type="pres">
      <dgm:prSet presAssocID="{0B97A823-E7AC-4E02-B6A2-D8FE28DA3255}" presName="Name13" presStyleLbl="parChTrans1D2" presStyleIdx="6" presStyleCnt="8"/>
      <dgm:spPr/>
      <dgm:t>
        <a:bodyPr/>
        <a:lstStyle/>
        <a:p>
          <a:endParaRPr lang="en-US"/>
        </a:p>
      </dgm:t>
    </dgm:pt>
    <dgm:pt modelId="{37C26FA6-E76C-48E9-8C9D-EB00CAC543D4}" type="pres">
      <dgm:prSet presAssocID="{9BA444C9-A2A4-4561-BAFF-66498CA37DFF}" presName="childText" presStyleLbl="bgAcc1" presStyleIdx="6" presStyleCnt="8">
        <dgm:presLayoutVars>
          <dgm:bulletEnabled val="1"/>
        </dgm:presLayoutVars>
      </dgm:prSet>
      <dgm:spPr/>
      <dgm:t>
        <a:bodyPr/>
        <a:lstStyle/>
        <a:p>
          <a:endParaRPr lang="en-US"/>
        </a:p>
      </dgm:t>
    </dgm:pt>
    <dgm:pt modelId="{28EC2A8B-CB78-40D7-976D-844FF7970CDC}" type="pres">
      <dgm:prSet presAssocID="{0EF31E4A-8679-4596-9B36-709B1192E249}" presName="Name13" presStyleLbl="parChTrans1D2" presStyleIdx="7" presStyleCnt="8"/>
      <dgm:spPr/>
      <dgm:t>
        <a:bodyPr/>
        <a:lstStyle/>
        <a:p>
          <a:endParaRPr lang="en-US"/>
        </a:p>
      </dgm:t>
    </dgm:pt>
    <dgm:pt modelId="{9799D3C5-497F-4024-A642-5A8AB3649AE5}" type="pres">
      <dgm:prSet presAssocID="{B2614EF8-3C04-4FE0-AB41-FD24A90DE467}" presName="childText" presStyleLbl="bgAcc1" presStyleIdx="7" presStyleCnt="8">
        <dgm:presLayoutVars>
          <dgm:bulletEnabled val="1"/>
        </dgm:presLayoutVars>
      </dgm:prSet>
      <dgm:spPr/>
      <dgm:t>
        <a:bodyPr/>
        <a:lstStyle/>
        <a:p>
          <a:endParaRPr lang="en-US"/>
        </a:p>
      </dgm:t>
    </dgm:pt>
  </dgm:ptLst>
  <dgm:cxnLst>
    <dgm:cxn modelId="{7E5B84D9-F441-124A-AD37-E8811B448111}" type="presOf" srcId="{C520167E-BCEA-45E8-AA04-1843314D4700}" destId="{8879A26E-1FFE-4264-8190-4D6C8BD1366C}" srcOrd="0" destOrd="0" presId="urn:microsoft.com/office/officeart/2005/8/layout/hierarchy3"/>
    <dgm:cxn modelId="{2AE44FCC-5317-A642-89B1-ABDE7F0E4E55}" type="presOf" srcId="{9BA444C9-A2A4-4561-BAFF-66498CA37DFF}" destId="{37C26FA6-E76C-48E9-8C9D-EB00CAC543D4}" srcOrd="0" destOrd="0" presId="urn:microsoft.com/office/officeart/2005/8/layout/hierarchy3"/>
    <dgm:cxn modelId="{E4AA4DF4-AB3E-4ADE-8C7A-E143C2E6A35E}" srcId="{D1D8AC39-8A17-4918-A75B-7DC02A2476CC}" destId="{2D3674C6-095A-42D4-BE73-A4A9B37FF81D}" srcOrd="0" destOrd="0" parTransId="{A6BC2873-4C1B-47CB-8D78-C109F150CBE6}" sibTransId="{61B5A53F-E6DA-42CF-9948-37ADE055B8BC}"/>
    <dgm:cxn modelId="{D97FC990-A085-5342-959E-92446184D1BD}" type="presOf" srcId="{2FC89DC4-839F-4B3C-9B03-A9B5EAB212D7}" destId="{9D9FE33C-0C46-46FA-A217-4E7B353D0A92}" srcOrd="1" destOrd="0" presId="urn:microsoft.com/office/officeart/2005/8/layout/hierarchy3"/>
    <dgm:cxn modelId="{7AE45BE7-891C-4306-91BB-211592E9B07B}" srcId="{3529919A-1706-479B-BA93-514343116A59}" destId="{B2614EF8-3C04-4FE0-AB41-FD24A90DE467}" srcOrd="2" destOrd="0" parTransId="{0EF31E4A-8679-4596-9B36-709B1192E249}" sibTransId="{737E92CC-6FC0-4E63-B3A1-60ED9596C40D}"/>
    <dgm:cxn modelId="{EA5DFD88-3EE8-4113-B62C-3598FD5D0049}" srcId="{760917AB-28B3-465B-88BD-2F6F9D70847C}" destId="{2FC89DC4-839F-4B3C-9B03-A9B5EAB212D7}" srcOrd="0" destOrd="0" parTransId="{A4D818F1-C6A6-4F31-967B-A7E94FACA41E}" sibTransId="{8C3B949F-1322-4780-BA23-63F8B414770B}"/>
    <dgm:cxn modelId="{7B22261E-7876-A745-AD4D-F7D10FCD0B79}" type="presOf" srcId="{3529919A-1706-479B-BA93-514343116A59}" destId="{133A68B5-943D-4327-92F8-D4F9E26666E8}" srcOrd="1" destOrd="0" presId="urn:microsoft.com/office/officeart/2005/8/layout/hierarchy3"/>
    <dgm:cxn modelId="{7500F7BF-0A38-D847-AE31-767681305780}" type="presOf" srcId="{D1D8AC39-8A17-4918-A75B-7DC02A2476CC}" destId="{5962EC09-E5C8-4441-9756-6FD1384FE97E}" srcOrd="0" destOrd="0" presId="urn:microsoft.com/office/officeart/2005/8/layout/hierarchy3"/>
    <dgm:cxn modelId="{0F90DD2E-68E0-8343-AB6E-DF710BDC4A65}" type="presOf" srcId="{0EF31E4A-8679-4596-9B36-709B1192E249}" destId="{28EC2A8B-CB78-40D7-976D-844FF7970CDC}" srcOrd="0" destOrd="0" presId="urn:microsoft.com/office/officeart/2005/8/layout/hierarchy3"/>
    <dgm:cxn modelId="{3B48C4BE-6B8A-B74C-8021-6A10161EC200}" type="presOf" srcId="{3F3CB907-7ACB-4F3C-BC97-0382B89568CE}" destId="{3BE5CDDF-AE08-4C97-B873-A2FA5544EFEA}" srcOrd="0" destOrd="0" presId="urn:microsoft.com/office/officeart/2005/8/layout/hierarchy3"/>
    <dgm:cxn modelId="{B0E5E633-5226-40ED-ABD6-A0994A345D7B}" srcId="{760917AB-28B3-465B-88BD-2F6F9D70847C}" destId="{D1D8AC39-8A17-4918-A75B-7DC02A2476CC}" srcOrd="1" destOrd="0" parTransId="{D4721898-5539-4F16-B198-824CDE4DE51E}" sibTransId="{4AC94939-4225-4834-BE76-4D31118FAA54}"/>
    <dgm:cxn modelId="{06EB1208-6171-4F24-8419-659581403562}" srcId="{3529919A-1706-479B-BA93-514343116A59}" destId="{9BA444C9-A2A4-4561-BAFF-66498CA37DFF}" srcOrd="1" destOrd="0" parTransId="{0B97A823-E7AC-4E02-B6A2-D8FE28DA3255}" sibTransId="{AE1BC1BE-4D92-423E-9902-4A9CE78E5D4A}"/>
    <dgm:cxn modelId="{EE9E12A5-A001-4088-B957-B96421C2043E}" srcId="{D1D8AC39-8A17-4918-A75B-7DC02A2476CC}" destId="{6680595E-8B1D-4A1A-9AF1-520E0C6E4A83}" srcOrd="1" destOrd="0" parTransId="{7759E35A-1910-49AD-B6F4-5C47E000494C}" sibTransId="{69D426AB-CDA5-4785-AF5E-85B7C13FEC80}"/>
    <dgm:cxn modelId="{752A3B44-293F-7D4B-BA6B-3A64A0E402EF}" type="presOf" srcId="{D4E0DAE7-B13F-4103-BBC4-36AC6219822F}" destId="{79A0123C-E4B8-4BFE-AE14-A24B5C7D55D4}" srcOrd="0" destOrd="0" presId="urn:microsoft.com/office/officeart/2005/8/layout/hierarchy3"/>
    <dgm:cxn modelId="{88C4AF32-D5EC-0F4B-8B44-0B2F2511322B}" type="presOf" srcId="{7759E35A-1910-49AD-B6F4-5C47E000494C}" destId="{6C5CDCC2-B2FE-4742-902F-EAAB8C8C485C}" srcOrd="0" destOrd="0" presId="urn:microsoft.com/office/officeart/2005/8/layout/hierarchy3"/>
    <dgm:cxn modelId="{69C0082E-357F-594E-8E62-060547444354}" type="presOf" srcId="{3529919A-1706-479B-BA93-514343116A59}" destId="{4F08050D-7D10-480A-B95A-ACFA0BDAEAA0}" srcOrd="0" destOrd="0" presId="urn:microsoft.com/office/officeart/2005/8/layout/hierarchy3"/>
    <dgm:cxn modelId="{D566D2C4-D262-A146-927C-6D32E06082F2}" type="presOf" srcId="{2D3674C6-095A-42D4-BE73-A4A9B37FF81D}" destId="{681A61F4-3985-4052-8223-04C2C17E7F02}" srcOrd="0" destOrd="0" presId="urn:microsoft.com/office/officeart/2005/8/layout/hierarchy3"/>
    <dgm:cxn modelId="{8C566324-8514-6A4D-8F01-49C32D126C1D}" type="presOf" srcId="{A6BC2873-4C1B-47CB-8D78-C109F150CBE6}" destId="{F3CBDC29-CCB6-4C9F-884A-F5B6C94D6D08}" srcOrd="0" destOrd="0" presId="urn:microsoft.com/office/officeart/2005/8/layout/hierarchy3"/>
    <dgm:cxn modelId="{03992687-37D5-4AAD-AEE9-8CD95D9B9C8C}" srcId="{760917AB-28B3-465B-88BD-2F6F9D70847C}" destId="{3529919A-1706-479B-BA93-514343116A59}" srcOrd="2" destOrd="0" parTransId="{E962776D-EB74-46CA-98F6-70AFFF8E77C8}" sibTransId="{D626CB05-9EFD-42D1-BBA6-743AEED20CB4}"/>
    <dgm:cxn modelId="{57FE17D7-7195-476D-A9F9-E037C74AD6F6}" srcId="{2FC89DC4-839F-4B3C-9B03-A9B5EAB212D7}" destId="{D4E0DAE7-B13F-4103-BBC4-36AC6219822F}" srcOrd="0" destOrd="0" parTransId="{3F3CB907-7ACB-4F3C-BC97-0382B89568CE}" sibTransId="{A46AFD34-E1FE-4C1E-A69B-675BAE18FCFD}"/>
    <dgm:cxn modelId="{668138D4-90C5-9842-9476-7FD866F9AF46}" type="presOf" srcId="{37B98734-219F-4CCB-AE5A-2EEADD24E917}" destId="{18B77CD2-7C3E-413B-ABB5-D4C58E63322A}" srcOrd="0" destOrd="0" presId="urn:microsoft.com/office/officeart/2005/8/layout/hierarchy3"/>
    <dgm:cxn modelId="{BB53F6B3-F3D9-E54F-AEB2-18A063A9C79E}" type="presOf" srcId="{127B0E0A-9C7A-44A5-9C24-8B0492C4AC87}" destId="{7D05E909-1F5E-4AC9-BD8F-73875C5FEE4C}" srcOrd="0" destOrd="0" presId="urn:microsoft.com/office/officeart/2005/8/layout/hierarchy3"/>
    <dgm:cxn modelId="{4F9AE053-A4D5-7842-A5A7-674241C1AB76}" type="presOf" srcId="{E73D9D30-C09F-4D4C-9AFD-11CF6A31AAB7}" destId="{808500F8-5F0D-4823-B787-1744693F4E89}" srcOrd="0" destOrd="0" presId="urn:microsoft.com/office/officeart/2005/8/layout/hierarchy3"/>
    <dgm:cxn modelId="{1138193C-68AF-43FE-8B3F-56822738D185}" srcId="{3529919A-1706-479B-BA93-514343116A59}" destId="{E73D9D30-C09F-4D4C-9AFD-11CF6A31AAB7}" srcOrd="0" destOrd="0" parTransId="{7E81A0BE-51F1-48D9-AF7E-BCE8B96D6EA6}" sibTransId="{95A33C7B-0087-4A7C-99D1-8D683B7A4BE4}"/>
    <dgm:cxn modelId="{668DC332-BF15-4A7F-8AA6-E30EE9820452}" srcId="{2FC89DC4-839F-4B3C-9B03-A9B5EAB212D7}" destId="{C520167E-BCEA-45E8-AA04-1843314D4700}" srcOrd="1" destOrd="0" parTransId="{37B98734-219F-4CCB-AE5A-2EEADD24E917}" sibTransId="{FF9217D2-9541-4A3E-AB60-A7972B703805}"/>
    <dgm:cxn modelId="{5CCF28CA-AF38-446C-93E6-E550BBA38934}" srcId="{2FC89DC4-839F-4B3C-9B03-A9B5EAB212D7}" destId="{66C281A2-0B0A-43C7-9F1A-0C71D2944A77}" srcOrd="2" destOrd="0" parTransId="{127B0E0A-9C7A-44A5-9C24-8B0492C4AC87}" sibTransId="{F919ADF9-6699-4F83-8A0F-F8D9BCCC3014}"/>
    <dgm:cxn modelId="{283EA058-9804-294D-A0E2-CA1E705A064E}" type="presOf" srcId="{6680595E-8B1D-4A1A-9AF1-520E0C6E4A83}" destId="{8A82B29A-CEDD-4D4A-9F10-B80C4795CE66}" srcOrd="0" destOrd="0" presId="urn:microsoft.com/office/officeart/2005/8/layout/hierarchy3"/>
    <dgm:cxn modelId="{F6B704B0-B6C5-C741-B462-462019F17D3F}" type="presOf" srcId="{0B97A823-E7AC-4E02-B6A2-D8FE28DA3255}" destId="{9B7E463A-77B8-4743-A102-DD782F225DE5}" srcOrd="0" destOrd="0" presId="urn:microsoft.com/office/officeart/2005/8/layout/hierarchy3"/>
    <dgm:cxn modelId="{E4543448-36B0-CB43-97CE-68867F12AA3B}" type="presOf" srcId="{B2614EF8-3C04-4FE0-AB41-FD24A90DE467}" destId="{9799D3C5-497F-4024-A642-5A8AB3649AE5}" srcOrd="0" destOrd="0" presId="urn:microsoft.com/office/officeart/2005/8/layout/hierarchy3"/>
    <dgm:cxn modelId="{26B98FE0-B2A5-2A4E-AECC-A277AD39EB16}" type="presOf" srcId="{760917AB-28B3-465B-88BD-2F6F9D70847C}" destId="{12455B02-DBAD-48B7-A55A-161740F6B41E}" srcOrd="0" destOrd="0" presId="urn:microsoft.com/office/officeart/2005/8/layout/hierarchy3"/>
    <dgm:cxn modelId="{A6E42529-B581-354E-B1A1-703FD876D400}" type="presOf" srcId="{66C281A2-0B0A-43C7-9F1A-0C71D2944A77}" destId="{281E0D4C-7026-4962-96D7-F214223DEC08}" srcOrd="0" destOrd="0" presId="urn:microsoft.com/office/officeart/2005/8/layout/hierarchy3"/>
    <dgm:cxn modelId="{912CDB47-EFCD-EA43-A7DA-33BDBCE00B20}" type="presOf" srcId="{7E81A0BE-51F1-48D9-AF7E-BCE8B96D6EA6}" destId="{5F23A40E-4781-4521-859D-2DA7F98CC508}" srcOrd="0" destOrd="0" presId="urn:microsoft.com/office/officeart/2005/8/layout/hierarchy3"/>
    <dgm:cxn modelId="{5A31C61D-82C9-9B44-8BFE-40B7EB043F38}" type="presOf" srcId="{D1D8AC39-8A17-4918-A75B-7DC02A2476CC}" destId="{B9FD5947-D47D-48C0-BC38-B3E32FDBFCC0}" srcOrd="1" destOrd="0" presId="urn:microsoft.com/office/officeart/2005/8/layout/hierarchy3"/>
    <dgm:cxn modelId="{E9E3B032-2863-D54F-A08C-B25ACEE55523}" type="presOf" srcId="{2FC89DC4-839F-4B3C-9B03-A9B5EAB212D7}" destId="{EF417E23-1E7C-46F6-8BB3-D0DCB76EA9C4}" srcOrd="0" destOrd="0" presId="urn:microsoft.com/office/officeart/2005/8/layout/hierarchy3"/>
    <dgm:cxn modelId="{51815951-C7C0-8141-ABAA-68FD514C12C9}" type="presParOf" srcId="{12455B02-DBAD-48B7-A55A-161740F6B41E}" destId="{81350A6C-B46F-4051-8FC0-7789F6367E9E}" srcOrd="0" destOrd="0" presId="urn:microsoft.com/office/officeart/2005/8/layout/hierarchy3"/>
    <dgm:cxn modelId="{22C04D23-2731-0947-9F67-B1F108F793CE}" type="presParOf" srcId="{81350A6C-B46F-4051-8FC0-7789F6367E9E}" destId="{25DFA9B7-F8FA-4B97-96D6-1871FDDD573C}" srcOrd="0" destOrd="0" presId="urn:microsoft.com/office/officeart/2005/8/layout/hierarchy3"/>
    <dgm:cxn modelId="{78F2ADA0-378C-F74E-AE98-241C6F9F9D37}" type="presParOf" srcId="{25DFA9B7-F8FA-4B97-96D6-1871FDDD573C}" destId="{EF417E23-1E7C-46F6-8BB3-D0DCB76EA9C4}" srcOrd="0" destOrd="0" presId="urn:microsoft.com/office/officeart/2005/8/layout/hierarchy3"/>
    <dgm:cxn modelId="{1E87651D-73A0-5E4F-82BC-B898C52785B1}" type="presParOf" srcId="{25DFA9B7-F8FA-4B97-96D6-1871FDDD573C}" destId="{9D9FE33C-0C46-46FA-A217-4E7B353D0A92}" srcOrd="1" destOrd="0" presId="urn:microsoft.com/office/officeart/2005/8/layout/hierarchy3"/>
    <dgm:cxn modelId="{C6E4DEC5-06D4-634C-8B63-EFFE3F673CAB}" type="presParOf" srcId="{81350A6C-B46F-4051-8FC0-7789F6367E9E}" destId="{2C0A1665-AB89-4DC3-8F8A-13BDF5088BC1}" srcOrd="1" destOrd="0" presId="urn:microsoft.com/office/officeart/2005/8/layout/hierarchy3"/>
    <dgm:cxn modelId="{F1C67208-DBF0-D049-9CEC-2842689F34DE}" type="presParOf" srcId="{2C0A1665-AB89-4DC3-8F8A-13BDF5088BC1}" destId="{3BE5CDDF-AE08-4C97-B873-A2FA5544EFEA}" srcOrd="0" destOrd="0" presId="urn:microsoft.com/office/officeart/2005/8/layout/hierarchy3"/>
    <dgm:cxn modelId="{BB2D6BEB-5023-F446-B077-CE018FD55C42}" type="presParOf" srcId="{2C0A1665-AB89-4DC3-8F8A-13BDF5088BC1}" destId="{79A0123C-E4B8-4BFE-AE14-A24B5C7D55D4}" srcOrd="1" destOrd="0" presId="urn:microsoft.com/office/officeart/2005/8/layout/hierarchy3"/>
    <dgm:cxn modelId="{BC84348E-0609-884D-8EA4-0A60B4851891}" type="presParOf" srcId="{2C0A1665-AB89-4DC3-8F8A-13BDF5088BC1}" destId="{18B77CD2-7C3E-413B-ABB5-D4C58E63322A}" srcOrd="2" destOrd="0" presId="urn:microsoft.com/office/officeart/2005/8/layout/hierarchy3"/>
    <dgm:cxn modelId="{75BBE37B-9526-0642-8416-C187F4791A7C}" type="presParOf" srcId="{2C0A1665-AB89-4DC3-8F8A-13BDF5088BC1}" destId="{8879A26E-1FFE-4264-8190-4D6C8BD1366C}" srcOrd="3" destOrd="0" presId="urn:microsoft.com/office/officeart/2005/8/layout/hierarchy3"/>
    <dgm:cxn modelId="{EA6553E0-E73A-5641-9F92-E53D11E453E9}" type="presParOf" srcId="{2C0A1665-AB89-4DC3-8F8A-13BDF5088BC1}" destId="{7D05E909-1F5E-4AC9-BD8F-73875C5FEE4C}" srcOrd="4" destOrd="0" presId="urn:microsoft.com/office/officeart/2005/8/layout/hierarchy3"/>
    <dgm:cxn modelId="{90131D5A-11E5-B14E-B7F9-2EC218EEB403}" type="presParOf" srcId="{2C0A1665-AB89-4DC3-8F8A-13BDF5088BC1}" destId="{281E0D4C-7026-4962-96D7-F214223DEC08}" srcOrd="5" destOrd="0" presId="urn:microsoft.com/office/officeart/2005/8/layout/hierarchy3"/>
    <dgm:cxn modelId="{5B4DBAA3-D1EE-E043-9734-825F38FB3451}" type="presParOf" srcId="{12455B02-DBAD-48B7-A55A-161740F6B41E}" destId="{0A68BA3B-8177-47AD-8FF1-7FA8F5A60098}" srcOrd="1" destOrd="0" presId="urn:microsoft.com/office/officeart/2005/8/layout/hierarchy3"/>
    <dgm:cxn modelId="{9257862C-EF0B-8740-A794-5A9C931EE3A5}" type="presParOf" srcId="{0A68BA3B-8177-47AD-8FF1-7FA8F5A60098}" destId="{452503F5-BE78-43A2-9158-23FB5BCEF464}" srcOrd="0" destOrd="0" presId="urn:microsoft.com/office/officeart/2005/8/layout/hierarchy3"/>
    <dgm:cxn modelId="{4F5E41A0-AECE-EA4F-9987-393F22436838}" type="presParOf" srcId="{452503F5-BE78-43A2-9158-23FB5BCEF464}" destId="{5962EC09-E5C8-4441-9756-6FD1384FE97E}" srcOrd="0" destOrd="0" presId="urn:microsoft.com/office/officeart/2005/8/layout/hierarchy3"/>
    <dgm:cxn modelId="{F7417715-9AE9-C54F-B541-04509F4FB367}" type="presParOf" srcId="{452503F5-BE78-43A2-9158-23FB5BCEF464}" destId="{B9FD5947-D47D-48C0-BC38-B3E32FDBFCC0}" srcOrd="1" destOrd="0" presId="urn:microsoft.com/office/officeart/2005/8/layout/hierarchy3"/>
    <dgm:cxn modelId="{628F2695-30AE-9049-A1EB-3589FF165433}" type="presParOf" srcId="{0A68BA3B-8177-47AD-8FF1-7FA8F5A60098}" destId="{5E60CE84-E15D-4F77-B85D-AB1A54DF46D1}" srcOrd="1" destOrd="0" presId="urn:microsoft.com/office/officeart/2005/8/layout/hierarchy3"/>
    <dgm:cxn modelId="{9A8040B4-B930-1E44-A7EA-C443021C59D9}" type="presParOf" srcId="{5E60CE84-E15D-4F77-B85D-AB1A54DF46D1}" destId="{F3CBDC29-CCB6-4C9F-884A-F5B6C94D6D08}" srcOrd="0" destOrd="0" presId="urn:microsoft.com/office/officeart/2005/8/layout/hierarchy3"/>
    <dgm:cxn modelId="{DD393E28-FECE-FB4B-8C38-2954AAED4C93}" type="presParOf" srcId="{5E60CE84-E15D-4F77-B85D-AB1A54DF46D1}" destId="{681A61F4-3985-4052-8223-04C2C17E7F02}" srcOrd="1" destOrd="0" presId="urn:microsoft.com/office/officeart/2005/8/layout/hierarchy3"/>
    <dgm:cxn modelId="{5EB38087-C74C-8940-88CE-EA9FCE7B2D7F}" type="presParOf" srcId="{5E60CE84-E15D-4F77-B85D-AB1A54DF46D1}" destId="{6C5CDCC2-B2FE-4742-902F-EAAB8C8C485C}" srcOrd="2" destOrd="0" presId="urn:microsoft.com/office/officeart/2005/8/layout/hierarchy3"/>
    <dgm:cxn modelId="{2D8316F8-9423-E64C-9713-AF3A4A31061D}" type="presParOf" srcId="{5E60CE84-E15D-4F77-B85D-AB1A54DF46D1}" destId="{8A82B29A-CEDD-4D4A-9F10-B80C4795CE66}" srcOrd="3" destOrd="0" presId="urn:microsoft.com/office/officeart/2005/8/layout/hierarchy3"/>
    <dgm:cxn modelId="{01F31ACC-7299-6B48-81A8-570072626C16}" type="presParOf" srcId="{12455B02-DBAD-48B7-A55A-161740F6B41E}" destId="{D19DF548-CF45-426F-AC12-A0FEACD18CD5}" srcOrd="2" destOrd="0" presId="urn:microsoft.com/office/officeart/2005/8/layout/hierarchy3"/>
    <dgm:cxn modelId="{95447553-79D1-194D-8D4D-AE54DDFC941D}" type="presParOf" srcId="{D19DF548-CF45-426F-AC12-A0FEACD18CD5}" destId="{F88EE56B-F54C-4C4F-8D93-B0DAE8A27015}" srcOrd="0" destOrd="0" presId="urn:microsoft.com/office/officeart/2005/8/layout/hierarchy3"/>
    <dgm:cxn modelId="{87982AC7-4CF6-4544-B326-405DC8A41C51}" type="presParOf" srcId="{F88EE56B-F54C-4C4F-8D93-B0DAE8A27015}" destId="{4F08050D-7D10-480A-B95A-ACFA0BDAEAA0}" srcOrd="0" destOrd="0" presId="urn:microsoft.com/office/officeart/2005/8/layout/hierarchy3"/>
    <dgm:cxn modelId="{C8458BF3-46FB-2042-91D6-E84DFF6382E0}" type="presParOf" srcId="{F88EE56B-F54C-4C4F-8D93-B0DAE8A27015}" destId="{133A68B5-943D-4327-92F8-D4F9E26666E8}" srcOrd="1" destOrd="0" presId="urn:microsoft.com/office/officeart/2005/8/layout/hierarchy3"/>
    <dgm:cxn modelId="{B5F6BFF5-217D-4048-824A-2E23A958A7F4}" type="presParOf" srcId="{D19DF548-CF45-426F-AC12-A0FEACD18CD5}" destId="{CDB48FCD-6F98-4C69-B647-72C591A2E170}" srcOrd="1" destOrd="0" presId="urn:microsoft.com/office/officeart/2005/8/layout/hierarchy3"/>
    <dgm:cxn modelId="{F5DE61F7-5C40-CF42-BFA5-91EE97D4790A}" type="presParOf" srcId="{CDB48FCD-6F98-4C69-B647-72C591A2E170}" destId="{5F23A40E-4781-4521-859D-2DA7F98CC508}" srcOrd="0" destOrd="0" presId="urn:microsoft.com/office/officeart/2005/8/layout/hierarchy3"/>
    <dgm:cxn modelId="{66BCB560-C91E-E640-BDE6-48A91F7635F1}" type="presParOf" srcId="{CDB48FCD-6F98-4C69-B647-72C591A2E170}" destId="{808500F8-5F0D-4823-B787-1744693F4E89}" srcOrd="1" destOrd="0" presId="urn:microsoft.com/office/officeart/2005/8/layout/hierarchy3"/>
    <dgm:cxn modelId="{FA6F833B-7517-C040-BBFD-22849E941AFF}" type="presParOf" srcId="{CDB48FCD-6F98-4C69-B647-72C591A2E170}" destId="{9B7E463A-77B8-4743-A102-DD782F225DE5}" srcOrd="2" destOrd="0" presId="urn:microsoft.com/office/officeart/2005/8/layout/hierarchy3"/>
    <dgm:cxn modelId="{FA96C8CD-9BC2-934F-92B6-355267268315}" type="presParOf" srcId="{CDB48FCD-6F98-4C69-B647-72C591A2E170}" destId="{37C26FA6-E76C-48E9-8C9D-EB00CAC543D4}" srcOrd="3" destOrd="0" presId="urn:microsoft.com/office/officeart/2005/8/layout/hierarchy3"/>
    <dgm:cxn modelId="{C526E122-CC8F-CC43-BA53-0585B7185A16}" type="presParOf" srcId="{CDB48FCD-6F98-4C69-B647-72C591A2E170}" destId="{28EC2A8B-CB78-40D7-976D-844FF7970CDC}" srcOrd="4" destOrd="0" presId="urn:microsoft.com/office/officeart/2005/8/layout/hierarchy3"/>
    <dgm:cxn modelId="{44E831C4-05B6-394D-B2E0-F795DD25F83F}" type="presParOf" srcId="{CDB48FCD-6F98-4C69-B647-72C591A2E170}" destId="{9799D3C5-497F-4024-A642-5A8AB3649AE5}"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17E23-1E7C-46F6-8BB3-D0DCB76EA9C4}">
      <dsp:nvSpPr>
        <dsp:cNvPr id="0" name=""/>
        <dsp:cNvSpPr/>
      </dsp:nvSpPr>
      <dsp:spPr>
        <a:xfrm>
          <a:off x="772" y="113568"/>
          <a:ext cx="1808261" cy="904130"/>
        </a:xfrm>
        <a:prstGeom prst="roundRect">
          <a:avLst>
            <a:gd name="adj" fmla="val 10000"/>
          </a:avLst>
        </a:prstGeom>
        <a:solidFill>
          <a:srgbClr val="7030A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US" sz="3900" kern="1200" dirty="0" smtClean="0"/>
            <a:t>Federal</a:t>
          </a:r>
          <a:endParaRPr lang="en-US" sz="3900" kern="1200" dirty="0"/>
        </a:p>
      </dsp:txBody>
      <dsp:txXfrm>
        <a:off x="27253" y="140049"/>
        <a:ext cx="1755299" cy="851168"/>
      </dsp:txXfrm>
    </dsp:sp>
    <dsp:sp modelId="{3BE5CDDF-AE08-4C97-B873-A2FA5544EFEA}">
      <dsp:nvSpPr>
        <dsp:cNvPr id="0" name=""/>
        <dsp:cNvSpPr/>
      </dsp:nvSpPr>
      <dsp:spPr>
        <a:xfrm>
          <a:off x="181598" y="1017699"/>
          <a:ext cx="180826" cy="678098"/>
        </a:xfrm>
        <a:custGeom>
          <a:avLst/>
          <a:gdLst/>
          <a:ahLst/>
          <a:cxnLst/>
          <a:rect l="0" t="0" r="0" b="0"/>
          <a:pathLst>
            <a:path>
              <a:moveTo>
                <a:pt x="0" y="0"/>
              </a:moveTo>
              <a:lnTo>
                <a:pt x="0" y="678098"/>
              </a:lnTo>
              <a:lnTo>
                <a:pt x="180826" y="678098"/>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A0123C-E4B8-4BFE-AE14-A24B5C7D55D4}">
      <dsp:nvSpPr>
        <dsp:cNvPr id="0" name=""/>
        <dsp:cNvSpPr/>
      </dsp:nvSpPr>
      <dsp:spPr>
        <a:xfrm>
          <a:off x="362425" y="1243732"/>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Grants</a:t>
          </a:r>
          <a:endParaRPr lang="en-US" sz="1900" kern="1200" dirty="0"/>
        </a:p>
      </dsp:txBody>
      <dsp:txXfrm>
        <a:off x="388906" y="1270213"/>
        <a:ext cx="1393647" cy="851168"/>
      </dsp:txXfrm>
    </dsp:sp>
    <dsp:sp modelId="{18B77CD2-7C3E-413B-ABB5-D4C58E63322A}">
      <dsp:nvSpPr>
        <dsp:cNvPr id="0" name=""/>
        <dsp:cNvSpPr/>
      </dsp:nvSpPr>
      <dsp:spPr>
        <a:xfrm>
          <a:off x="181598" y="1017699"/>
          <a:ext cx="180826" cy="1808261"/>
        </a:xfrm>
        <a:custGeom>
          <a:avLst/>
          <a:gdLst/>
          <a:ahLst/>
          <a:cxnLst/>
          <a:rect l="0" t="0" r="0" b="0"/>
          <a:pathLst>
            <a:path>
              <a:moveTo>
                <a:pt x="0" y="0"/>
              </a:moveTo>
              <a:lnTo>
                <a:pt x="0" y="1808261"/>
              </a:lnTo>
              <a:lnTo>
                <a:pt x="180826" y="1808261"/>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79A26E-1FFE-4264-8190-4D6C8BD1366C}">
      <dsp:nvSpPr>
        <dsp:cNvPr id="0" name=""/>
        <dsp:cNvSpPr/>
      </dsp:nvSpPr>
      <dsp:spPr>
        <a:xfrm>
          <a:off x="362425" y="2373895"/>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Work Study</a:t>
          </a:r>
          <a:endParaRPr lang="en-US" sz="1900" kern="1200" dirty="0"/>
        </a:p>
      </dsp:txBody>
      <dsp:txXfrm>
        <a:off x="388906" y="2400376"/>
        <a:ext cx="1393647" cy="851168"/>
      </dsp:txXfrm>
    </dsp:sp>
    <dsp:sp modelId="{7D05E909-1F5E-4AC9-BD8F-73875C5FEE4C}">
      <dsp:nvSpPr>
        <dsp:cNvPr id="0" name=""/>
        <dsp:cNvSpPr/>
      </dsp:nvSpPr>
      <dsp:spPr>
        <a:xfrm>
          <a:off x="181598" y="1017699"/>
          <a:ext cx="180826" cy="2938425"/>
        </a:xfrm>
        <a:custGeom>
          <a:avLst/>
          <a:gdLst/>
          <a:ahLst/>
          <a:cxnLst/>
          <a:rect l="0" t="0" r="0" b="0"/>
          <a:pathLst>
            <a:path>
              <a:moveTo>
                <a:pt x="0" y="0"/>
              </a:moveTo>
              <a:lnTo>
                <a:pt x="0" y="2938425"/>
              </a:lnTo>
              <a:lnTo>
                <a:pt x="180826" y="2938425"/>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1E0D4C-7026-4962-96D7-F214223DEC08}">
      <dsp:nvSpPr>
        <dsp:cNvPr id="0" name=""/>
        <dsp:cNvSpPr/>
      </dsp:nvSpPr>
      <dsp:spPr>
        <a:xfrm>
          <a:off x="362425" y="3504059"/>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Loans</a:t>
          </a:r>
          <a:endParaRPr lang="en-US" sz="1900" kern="1200" dirty="0"/>
        </a:p>
      </dsp:txBody>
      <dsp:txXfrm>
        <a:off x="388906" y="3530540"/>
        <a:ext cx="1393647" cy="851168"/>
      </dsp:txXfrm>
    </dsp:sp>
    <dsp:sp modelId="{5962EC09-E5C8-4441-9756-6FD1384FE97E}">
      <dsp:nvSpPr>
        <dsp:cNvPr id="0" name=""/>
        <dsp:cNvSpPr/>
      </dsp:nvSpPr>
      <dsp:spPr>
        <a:xfrm>
          <a:off x="2261099" y="113568"/>
          <a:ext cx="1808261" cy="904130"/>
        </a:xfrm>
        <a:prstGeom prst="roundRect">
          <a:avLst>
            <a:gd name="adj" fmla="val 10000"/>
          </a:avLst>
        </a:prstGeom>
        <a:solidFill>
          <a:srgbClr val="0070C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US" sz="3900" kern="1200" dirty="0" smtClean="0"/>
            <a:t>State</a:t>
          </a:r>
          <a:endParaRPr lang="en-US" sz="3900" kern="1200" dirty="0"/>
        </a:p>
      </dsp:txBody>
      <dsp:txXfrm>
        <a:off x="2287580" y="140049"/>
        <a:ext cx="1755299" cy="851168"/>
      </dsp:txXfrm>
    </dsp:sp>
    <dsp:sp modelId="{F3CBDC29-CCB6-4C9F-884A-F5B6C94D6D08}">
      <dsp:nvSpPr>
        <dsp:cNvPr id="0" name=""/>
        <dsp:cNvSpPr/>
      </dsp:nvSpPr>
      <dsp:spPr>
        <a:xfrm>
          <a:off x="2441925" y="1017699"/>
          <a:ext cx="180826" cy="678098"/>
        </a:xfrm>
        <a:custGeom>
          <a:avLst/>
          <a:gdLst/>
          <a:ahLst/>
          <a:cxnLst/>
          <a:rect l="0" t="0" r="0" b="0"/>
          <a:pathLst>
            <a:path>
              <a:moveTo>
                <a:pt x="0" y="0"/>
              </a:moveTo>
              <a:lnTo>
                <a:pt x="0" y="678098"/>
              </a:lnTo>
              <a:lnTo>
                <a:pt x="180826" y="678098"/>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1A61F4-3985-4052-8223-04C2C17E7F02}">
      <dsp:nvSpPr>
        <dsp:cNvPr id="0" name=""/>
        <dsp:cNvSpPr/>
      </dsp:nvSpPr>
      <dsp:spPr>
        <a:xfrm>
          <a:off x="2622752" y="1243732"/>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Grants</a:t>
          </a:r>
          <a:endParaRPr lang="en-US" sz="1900" kern="1200" dirty="0"/>
        </a:p>
      </dsp:txBody>
      <dsp:txXfrm>
        <a:off x="2649233" y="1270213"/>
        <a:ext cx="1393647" cy="851168"/>
      </dsp:txXfrm>
    </dsp:sp>
    <dsp:sp modelId="{6C5CDCC2-B2FE-4742-902F-EAAB8C8C485C}">
      <dsp:nvSpPr>
        <dsp:cNvPr id="0" name=""/>
        <dsp:cNvSpPr/>
      </dsp:nvSpPr>
      <dsp:spPr>
        <a:xfrm>
          <a:off x="2441925" y="1017699"/>
          <a:ext cx="180826" cy="1808261"/>
        </a:xfrm>
        <a:custGeom>
          <a:avLst/>
          <a:gdLst/>
          <a:ahLst/>
          <a:cxnLst/>
          <a:rect l="0" t="0" r="0" b="0"/>
          <a:pathLst>
            <a:path>
              <a:moveTo>
                <a:pt x="0" y="0"/>
              </a:moveTo>
              <a:lnTo>
                <a:pt x="0" y="1808261"/>
              </a:lnTo>
              <a:lnTo>
                <a:pt x="180826" y="1808261"/>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2B29A-CEDD-4D4A-9F10-B80C4795CE66}">
      <dsp:nvSpPr>
        <dsp:cNvPr id="0" name=""/>
        <dsp:cNvSpPr/>
      </dsp:nvSpPr>
      <dsp:spPr>
        <a:xfrm>
          <a:off x="2622752" y="2373895"/>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Scholarships</a:t>
          </a:r>
          <a:endParaRPr lang="en-US" sz="1900" kern="1200" dirty="0"/>
        </a:p>
      </dsp:txBody>
      <dsp:txXfrm>
        <a:off x="2649233" y="2400376"/>
        <a:ext cx="1393647" cy="851168"/>
      </dsp:txXfrm>
    </dsp:sp>
    <dsp:sp modelId="{4F08050D-7D10-480A-B95A-ACFA0BDAEAA0}">
      <dsp:nvSpPr>
        <dsp:cNvPr id="0" name=""/>
        <dsp:cNvSpPr/>
      </dsp:nvSpPr>
      <dsp:spPr>
        <a:xfrm>
          <a:off x="4521426" y="113568"/>
          <a:ext cx="1808261" cy="904130"/>
        </a:xfrm>
        <a:prstGeom prst="roundRect">
          <a:avLst>
            <a:gd name="adj" fmla="val 10000"/>
          </a:avLst>
        </a:prstGeom>
        <a:solidFill>
          <a:srgbClr val="92D05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US" sz="3900" kern="1200" dirty="0" smtClean="0"/>
            <a:t>School</a:t>
          </a:r>
          <a:endParaRPr lang="en-US" sz="3900" kern="1200" dirty="0"/>
        </a:p>
      </dsp:txBody>
      <dsp:txXfrm>
        <a:off x="4547907" y="140049"/>
        <a:ext cx="1755299" cy="851168"/>
      </dsp:txXfrm>
    </dsp:sp>
    <dsp:sp modelId="{5F23A40E-4781-4521-859D-2DA7F98CC508}">
      <dsp:nvSpPr>
        <dsp:cNvPr id="0" name=""/>
        <dsp:cNvSpPr/>
      </dsp:nvSpPr>
      <dsp:spPr>
        <a:xfrm>
          <a:off x="4702252" y="1017699"/>
          <a:ext cx="180826" cy="678098"/>
        </a:xfrm>
        <a:custGeom>
          <a:avLst/>
          <a:gdLst/>
          <a:ahLst/>
          <a:cxnLst/>
          <a:rect l="0" t="0" r="0" b="0"/>
          <a:pathLst>
            <a:path>
              <a:moveTo>
                <a:pt x="0" y="0"/>
              </a:moveTo>
              <a:lnTo>
                <a:pt x="0" y="678098"/>
              </a:lnTo>
              <a:lnTo>
                <a:pt x="180826" y="678098"/>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8500F8-5F0D-4823-B787-1744693F4E89}">
      <dsp:nvSpPr>
        <dsp:cNvPr id="0" name=""/>
        <dsp:cNvSpPr/>
      </dsp:nvSpPr>
      <dsp:spPr>
        <a:xfrm>
          <a:off x="4883078" y="1243732"/>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Grants</a:t>
          </a:r>
          <a:endParaRPr lang="en-US" sz="1900" kern="1200" dirty="0"/>
        </a:p>
      </dsp:txBody>
      <dsp:txXfrm>
        <a:off x="4909559" y="1270213"/>
        <a:ext cx="1393647" cy="851168"/>
      </dsp:txXfrm>
    </dsp:sp>
    <dsp:sp modelId="{9B7E463A-77B8-4743-A102-DD782F225DE5}">
      <dsp:nvSpPr>
        <dsp:cNvPr id="0" name=""/>
        <dsp:cNvSpPr/>
      </dsp:nvSpPr>
      <dsp:spPr>
        <a:xfrm>
          <a:off x="4702252" y="1017699"/>
          <a:ext cx="180826" cy="1808261"/>
        </a:xfrm>
        <a:custGeom>
          <a:avLst/>
          <a:gdLst/>
          <a:ahLst/>
          <a:cxnLst/>
          <a:rect l="0" t="0" r="0" b="0"/>
          <a:pathLst>
            <a:path>
              <a:moveTo>
                <a:pt x="0" y="0"/>
              </a:moveTo>
              <a:lnTo>
                <a:pt x="0" y="1808261"/>
              </a:lnTo>
              <a:lnTo>
                <a:pt x="180826" y="1808261"/>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C26FA6-E76C-48E9-8C9D-EB00CAC543D4}">
      <dsp:nvSpPr>
        <dsp:cNvPr id="0" name=""/>
        <dsp:cNvSpPr/>
      </dsp:nvSpPr>
      <dsp:spPr>
        <a:xfrm>
          <a:off x="4883078" y="2373895"/>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Scholarships</a:t>
          </a:r>
          <a:endParaRPr lang="en-US" sz="1900" kern="1200" dirty="0"/>
        </a:p>
      </dsp:txBody>
      <dsp:txXfrm>
        <a:off x="4909559" y="2400376"/>
        <a:ext cx="1393647" cy="851168"/>
      </dsp:txXfrm>
    </dsp:sp>
    <dsp:sp modelId="{28EC2A8B-CB78-40D7-976D-844FF7970CDC}">
      <dsp:nvSpPr>
        <dsp:cNvPr id="0" name=""/>
        <dsp:cNvSpPr/>
      </dsp:nvSpPr>
      <dsp:spPr>
        <a:xfrm>
          <a:off x="4702252" y="1017699"/>
          <a:ext cx="180826" cy="2938425"/>
        </a:xfrm>
        <a:custGeom>
          <a:avLst/>
          <a:gdLst/>
          <a:ahLst/>
          <a:cxnLst/>
          <a:rect l="0" t="0" r="0" b="0"/>
          <a:pathLst>
            <a:path>
              <a:moveTo>
                <a:pt x="0" y="0"/>
              </a:moveTo>
              <a:lnTo>
                <a:pt x="0" y="2938425"/>
              </a:lnTo>
              <a:lnTo>
                <a:pt x="180826" y="2938425"/>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99D3C5-497F-4024-A642-5A8AB3649AE5}">
      <dsp:nvSpPr>
        <dsp:cNvPr id="0" name=""/>
        <dsp:cNvSpPr/>
      </dsp:nvSpPr>
      <dsp:spPr>
        <a:xfrm>
          <a:off x="4883078" y="3504059"/>
          <a:ext cx="1446609" cy="90413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Work Study</a:t>
          </a:r>
          <a:endParaRPr lang="en-US" sz="1900" kern="1200" dirty="0"/>
        </a:p>
      </dsp:txBody>
      <dsp:txXfrm>
        <a:off x="4909559" y="3530540"/>
        <a:ext cx="1393647" cy="85116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752475" y="744538"/>
            <a:ext cx="10674350" cy="5349875"/>
            <a:chOff x="752858" y="744469"/>
            <a:chExt cx="10674117" cy="5349671"/>
          </a:xfrm>
        </p:grpSpPr>
        <p:sp>
          <p:nvSpPr>
            <p:cNvPr id="5" name="Freeform 6"/>
            <p:cNvSpPr>
              <a:spLocks/>
            </p:cNvSpPr>
            <p:nvPr/>
          </p:nvSpPr>
          <p:spPr bwMode="auto">
            <a:xfrm>
              <a:off x="8151962" y="1685652"/>
              <a:ext cx="3275013" cy="4408488"/>
            </a:xfrm>
            <a:custGeom>
              <a:avLst/>
              <a:gdLst>
                <a:gd name="T0" fmla="*/ 8761 w 10000"/>
                <a:gd name="T1" fmla="*/ 0 h 10000"/>
                <a:gd name="T2" fmla="*/ 10000 w 10000"/>
                <a:gd name="T3" fmla="*/ 0 h 10000"/>
                <a:gd name="T4" fmla="*/ 10000 w 10000"/>
                <a:gd name="T5" fmla="*/ 10000 h 10000"/>
                <a:gd name="T6" fmla="*/ 0 w 10000"/>
                <a:gd name="T7" fmla="*/ 10000 h 10000"/>
                <a:gd name="T8" fmla="*/ 0 w 10000"/>
                <a:gd name="T9" fmla="*/ 9126 h 10000"/>
                <a:gd name="T10" fmla="*/ 8761 w 10000"/>
                <a:gd name="T11" fmla="*/ 9127 h 10000"/>
                <a:gd name="T12" fmla="*/ 8761 w 10000"/>
                <a:gd name="T13" fmla="*/ 0 h 10000"/>
              </a:gdLst>
              <a:ahLst/>
              <a:cxnLst>
                <a:cxn ang="0">
                  <a:pos x="T0" y="T1"/>
                </a:cxn>
                <a:cxn ang="0">
                  <a:pos x="T2" y="T3"/>
                </a:cxn>
                <a:cxn ang="0">
                  <a:pos x="T4" y="T5"/>
                </a:cxn>
                <a:cxn ang="0">
                  <a:pos x="T6" y="T7"/>
                </a:cxn>
                <a:cxn ang="0">
                  <a:pos x="T8" y="T9"/>
                </a:cxn>
                <a:cxn ang="0">
                  <a:pos x="T10" y="T11"/>
                </a:cxn>
                <a:cxn ang="0">
                  <a:pos x="T12" y="T13"/>
                </a:cxn>
              </a:cxnLst>
              <a:rect l="0" t="0"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6" name="Freeform 6"/>
            <p:cNvSpPr>
              <a:spLocks/>
            </p:cNvSpPr>
            <p:nvPr/>
          </p:nvSpPr>
          <p:spPr bwMode="auto">
            <a:xfrm flipH="1" flipV="1">
              <a:off x="752858" y="744469"/>
              <a:ext cx="3275668" cy="4408488"/>
            </a:xfrm>
            <a:custGeom>
              <a:avLst/>
              <a:gdLst>
                <a:gd name="T0" fmla="*/ 8763 w 10002"/>
                <a:gd name="T1" fmla="*/ 0 h 10000"/>
                <a:gd name="T2" fmla="*/ 10002 w 10002"/>
                <a:gd name="T3" fmla="*/ 0 h 10000"/>
                <a:gd name="T4" fmla="*/ 10002 w 10002"/>
                <a:gd name="T5" fmla="*/ 10000 h 10000"/>
                <a:gd name="T6" fmla="*/ 2 w 10002"/>
                <a:gd name="T7" fmla="*/ 10000 h 10000"/>
                <a:gd name="T8" fmla="*/ 0 w 10002"/>
                <a:gd name="T9" fmla="*/ 9125 h 10000"/>
                <a:gd name="T10" fmla="*/ 8763 w 10002"/>
                <a:gd name="T11" fmla="*/ 9128 h 10000"/>
                <a:gd name="T12" fmla="*/ 8763 w 10002"/>
                <a:gd name="T13" fmla="*/ 0 h 10000"/>
              </a:gdLst>
              <a:ahLst/>
              <a:cxnLst>
                <a:cxn ang="0">
                  <a:pos x="T0" y="T1"/>
                </a:cxn>
                <a:cxn ang="0">
                  <a:pos x="T2" y="T3"/>
                </a:cxn>
                <a:cxn ang="0">
                  <a:pos x="T4" y="T5"/>
                </a:cxn>
                <a:cxn ang="0">
                  <a:pos x="T6" y="T7"/>
                </a:cxn>
                <a:cxn ang="0">
                  <a:pos x="T8" y="T9"/>
                </a:cxn>
                <a:cxn ang="0">
                  <a:pos x="T10" y="T11"/>
                </a:cxn>
                <a:cxn ang="0">
                  <a:pos x="T12" y="T13"/>
                </a:cxn>
              </a:cxnLst>
              <a:rect l="0" t="0"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grpSp>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3"/>
          <p:cNvSpPr>
            <a:spLocks noGrp="1"/>
          </p:cNvSpPr>
          <p:nvPr>
            <p:ph type="dt" sz="half" idx="10"/>
          </p:nvPr>
        </p:nvSpPr>
        <p:spPr>
          <a:xfrm>
            <a:off x="752475" y="6453188"/>
            <a:ext cx="1608138" cy="404812"/>
          </a:xfrm>
        </p:spPr>
        <p:txBody>
          <a:bodyPr/>
          <a:lstStyle>
            <a:lvl1pPr>
              <a:defRPr/>
            </a:lvl1pPr>
          </a:lstStyle>
          <a:p>
            <a:fld id="{85CDC245-58BD-4FA2-9286-2C9D24AE406F}" type="datetimeFigureOut">
              <a:rPr lang="en-US" altLang="en-US"/>
              <a:pPr/>
              <a:t>12/12/2016</a:t>
            </a:fld>
            <a:endParaRPr lang="en-US" altLang="en-US"/>
          </a:p>
        </p:txBody>
      </p:sp>
      <p:sp>
        <p:nvSpPr>
          <p:cNvPr id="8" name="Footer Placeholder 4"/>
          <p:cNvSpPr>
            <a:spLocks noGrp="1"/>
          </p:cNvSpPr>
          <p:nvPr>
            <p:ph type="ftr" sz="quarter" idx="11"/>
          </p:nvPr>
        </p:nvSpPr>
        <p:spPr>
          <a:xfrm>
            <a:off x="2584450" y="6453188"/>
            <a:ext cx="7023100" cy="404812"/>
          </a:xfrm>
        </p:spPr>
        <p:txBody>
          <a:bodyPr/>
          <a:lstStyle>
            <a:lvl1pPr algn="ctr">
              <a:defRPr baseline="0" dirty="0">
                <a:solidFill>
                  <a:schemeClr val="tx2"/>
                </a:solidFill>
              </a:defRPr>
            </a:lvl1pPr>
          </a:lstStyle>
          <a:p>
            <a:pPr>
              <a:defRPr/>
            </a:pPr>
            <a:endParaRPr lang="en-US"/>
          </a:p>
        </p:txBody>
      </p:sp>
      <p:sp>
        <p:nvSpPr>
          <p:cNvPr id="9" name="Slide Number Placeholder 5"/>
          <p:cNvSpPr>
            <a:spLocks noGrp="1"/>
          </p:cNvSpPr>
          <p:nvPr>
            <p:ph type="sldNum" sz="quarter" idx="12"/>
          </p:nvPr>
        </p:nvSpPr>
        <p:spPr>
          <a:xfrm>
            <a:off x="9831388" y="6453188"/>
            <a:ext cx="1595437" cy="404812"/>
          </a:xfrm>
        </p:spPr>
        <p:txBody>
          <a:bodyPr/>
          <a:lstStyle>
            <a:lvl1pPr>
              <a:defRPr/>
            </a:lvl1pPr>
          </a:lstStyle>
          <a:p>
            <a:fld id="{A6149808-F6B9-4603-AA8E-F81DA38E0B41}" type="slidenum">
              <a:rPr lang="en-US" altLang="en-US"/>
              <a:pPr/>
              <a:t>‹#›</a:t>
            </a:fld>
            <a:endParaRPr lang="en-US" altLang="en-US"/>
          </a:p>
        </p:txBody>
      </p:sp>
    </p:spTree>
    <p:extLst>
      <p:ext uri="{BB962C8B-B14F-4D97-AF65-F5344CB8AC3E}">
        <p14:creationId xmlns:p14="http://schemas.microsoft.com/office/powerpoint/2010/main" val="249497530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69F03CCD-801B-4670-AD35-F8367EFD665B}" type="datetimeFigureOut">
              <a:rPr lang="en-US" altLang="en-US"/>
              <a:pPr/>
              <a:t>12/12/2016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61D3482-C54C-4150-8F83-B65491F45AF3}" type="slidenum">
              <a:rPr lang="en-US" altLang="en-US"/>
              <a:pPr/>
              <a:t>‹#›</a:t>
            </a:fld>
            <a:endParaRPr lang="en-US" altLang="en-US"/>
          </a:p>
        </p:txBody>
      </p:sp>
    </p:spTree>
    <p:extLst>
      <p:ext uri="{BB962C8B-B14F-4D97-AF65-F5344CB8AC3E}">
        <p14:creationId xmlns:p14="http://schemas.microsoft.com/office/powerpoint/2010/main" val="2044387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title="Crop Mark"/>
          <p:cNvSpPr/>
          <p:nvPr/>
        </p:nvSpPr>
        <p:spPr bwMode="auto">
          <a:xfrm>
            <a:off x="8151813" y="1685925"/>
            <a:ext cx="3275012"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a:xfrm>
            <a:off x="738188" y="6453188"/>
            <a:ext cx="1622425" cy="404812"/>
          </a:xfrm>
        </p:spPr>
        <p:txBody>
          <a:bodyPr/>
          <a:lstStyle>
            <a:lvl1pPr>
              <a:defRPr/>
            </a:lvl1pPr>
          </a:lstStyle>
          <a:p>
            <a:fld id="{18D44E0F-718C-4271-9CF8-65B25DD9A7B6}" type="datetimeFigureOut">
              <a:rPr lang="en-US" altLang="en-US"/>
              <a:pPr/>
              <a:t>12/12/2016</a:t>
            </a:fld>
            <a:endParaRPr lang="en-US" altLang="en-US"/>
          </a:p>
        </p:txBody>
      </p:sp>
      <p:sp>
        <p:nvSpPr>
          <p:cNvPr id="6" name="Footer Placeholder 4"/>
          <p:cNvSpPr>
            <a:spLocks noGrp="1"/>
          </p:cNvSpPr>
          <p:nvPr>
            <p:ph type="ftr" sz="quarter" idx="11"/>
          </p:nvPr>
        </p:nvSpPr>
        <p:spPr>
          <a:xfrm>
            <a:off x="2584450" y="6453188"/>
            <a:ext cx="7023100" cy="404812"/>
          </a:xfrm>
        </p:spPr>
        <p:txBody>
          <a:bodyPr/>
          <a:lstStyle>
            <a:lvl1pPr algn="ctr">
              <a:defRPr dirty="0">
                <a:solidFill>
                  <a:schemeClr val="tx2"/>
                </a:solidFill>
              </a:defRPr>
            </a:lvl1pPr>
          </a:lstStyle>
          <a:p>
            <a:pPr>
              <a:defRPr/>
            </a:pPr>
            <a:endParaRPr lang="en-US"/>
          </a:p>
        </p:txBody>
      </p:sp>
      <p:sp>
        <p:nvSpPr>
          <p:cNvPr id="7" name="Slide Number Placeholder 5"/>
          <p:cNvSpPr>
            <a:spLocks noGrp="1"/>
          </p:cNvSpPr>
          <p:nvPr>
            <p:ph type="sldNum" sz="quarter" idx="12"/>
          </p:nvPr>
        </p:nvSpPr>
        <p:spPr>
          <a:xfrm>
            <a:off x="9831388" y="6453188"/>
            <a:ext cx="1595437" cy="404812"/>
          </a:xfrm>
        </p:spPr>
        <p:txBody>
          <a:bodyPr/>
          <a:lstStyle>
            <a:lvl1pPr>
              <a:defRPr/>
            </a:lvl1pPr>
          </a:lstStyle>
          <a:p>
            <a:fld id="{DA7C8343-40EC-4BC9-B067-66F44647638A}" type="slidenum">
              <a:rPr lang="en-US" altLang="en-US"/>
              <a:pPr/>
              <a:t>‹#›</a:t>
            </a:fld>
            <a:endParaRPr lang="en-US" altLang="en-US"/>
          </a:p>
        </p:txBody>
      </p:sp>
    </p:spTree>
    <p:extLst>
      <p:ext uri="{BB962C8B-B14F-4D97-AF65-F5344CB8AC3E}">
        <p14:creationId xmlns:p14="http://schemas.microsoft.com/office/powerpoint/2010/main" val="94125822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fld id="{FCDAB6E1-A680-4EE5-A16B-F14C9AFCEB20}" type="datetimeFigureOut">
              <a:rPr lang="en-US" altLang="en-US"/>
              <a:pPr/>
              <a:t>12/12/2016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259324A-A62C-4FF9-813D-047DC6E27EA0}" type="slidenum">
              <a:rPr lang="en-US" altLang="en-US"/>
              <a:pPr/>
              <a:t>‹#›</a:t>
            </a:fld>
            <a:endParaRPr lang="en-US" altLang="en-US"/>
          </a:p>
        </p:txBody>
      </p:sp>
    </p:spTree>
    <p:extLst>
      <p:ext uri="{BB962C8B-B14F-4D97-AF65-F5344CB8AC3E}">
        <p14:creationId xmlns:p14="http://schemas.microsoft.com/office/powerpoint/2010/main" val="2567696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fld id="{76D4796A-FEA8-4D5F-AF70-C64F7723521A}" type="datetimeFigureOut">
              <a:rPr lang="en-US" altLang="en-US"/>
              <a:pPr/>
              <a:t>12/12/2016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B01BA8E-7CAF-4581-8AA5-D890B18C6CAD}" type="slidenum">
              <a:rPr lang="en-US" altLang="en-US"/>
              <a:pPr/>
              <a:t>‹#›</a:t>
            </a:fld>
            <a:endParaRPr lang="en-US" altLang="en-US"/>
          </a:p>
        </p:txBody>
      </p:sp>
    </p:spTree>
    <p:extLst>
      <p:ext uri="{BB962C8B-B14F-4D97-AF65-F5344CB8AC3E}">
        <p14:creationId xmlns:p14="http://schemas.microsoft.com/office/powerpoint/2010/main" val="3761692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fld id="{D6570C8A-3440-4558-81CE-FEB41AD2E75B}" type="datetimeFigureOut">
              <a:rPr lang="en-US" altLang="en-US"/>
              <a:pPr/>
              <a:t>12/12/2016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C71AA84-182E-4DE1-B04D-F867EA3AE5C4}" type="slidenum">
              <a:rPr lang="en-US" altLang="en-US"/>
              <a:pPr/>
              <a:t>‹#›</a:t>
            </a:fld>
            <a:endParaRPr lang="en-US" altLang="en-US"/>
          </a:p>
        </p:txBody>
      </p:sp>
    </p:spTree>
    <p:extLst>
      <p:ext uri="{BB962C8B-B14F-4D97-AF65-F5344CB8AC3E}">
        <p14:creationId xmlns:p14="http://schemas.microsoft.com/office/powerpoint/2010/main" val="316675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52571CD-6167-4BEC-BCE1-A7C12F9517FD}" type="datetimeFigureOut">
              <a:rPr lang="en-US" altLang="en-US"/>
              <a:pPr/>
              <a:t>12/12/2016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C451170-924D-490D-8959-57F56892886A}" type="slidenum">
              <a:rPr lang="en-US" altLang="en-US"/>
              <a:pPr/>
              <a:t>‹#›</a:t>
            </a:fld>
            <a:endParaRPr lang="en-US" altLang="en-US"/>
          </a:p>
        </p:txBody>
      </p:sp>
    </p:spTree>
    <p:extLst>
      <p:ext uri="{BB962C8B-B14F-4D97-AF65-F5344CB8AC3E}">
        <p14:creationId xmlns:p14="http://schemas.microsoft.com/office/powerpoint/2010/main" val="280223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title="Background Shape"/>
          <p:cNvSpPr/>
          <p:nvPr/>
        </p:nvSpPr>
        <p:spPr>
          <a:xfrm>
            <a:off x="0" y="0"/>
            <a:ext cx="530383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title="Divider Bar"/>
          <p:cNvSpPr/>
          <p:nvPr/>
        </p:nvSpPr>
        <p:spPr>
          <a:xfrm>
            <a:off x="5303838"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Date Placeholder 4"/>
          <p:cNvSpPr>
            <a:spLocks noGrp="1"/>
          </p:cNvSpPr>
          <p:nvPr>
            <p:ph type="dt" sz="half" idx="10"/>
          </p:nvPr>
        </p:nvSpPr>
        <p:spPr>
          <a:xfrm>
            <a:off x="723900" y="6453188"/>
            <a:ext cx="1204913" cy="404812"/>
          </a:xfrm>
        </p:spPr>
        <p:txBody>
          <a:bodyPr/>
          <a:lstStyle>
            <a:lvl1pPr>
              <a:defRPr/>
            </a:lvl1pPr>
          </a:lstStyle>
          <a:p>
            <a:fld id="{1C1D1D18-D4A2-49F7-8903-D0C27B0550F4}" type="datetimeFigureOut">
              <a:rPr lang="en-US" altLang="en-US"/>
              <a:pPr/>
              <a:t>12/12/2016</a:t>
            </a:fld>
            <a:endParaRPr lang="en-US" altLang="en-US"/>
          </a:p>
        </p:txBody>
      </p:sp>
      <p:sp>
        <p:nvSpPr>
          <p:cNvPr id="8" name="Footer Placeholder 5"/>
          <p:cNvSpPr>
            <a:spLocks noGrp="1"/>
          </p:cNvSpPr>
          <p:nvPr>
            <p:ph type="ftr" sz="quarter" idx="11"/>
          </p:nvPr>
        </p:nvSpPr>
        <p:spPr>
          <a:xfrm>
            <a:off x="2206625" y="6453188"/>
            <a:ext cx="2373313" cy="404812"/>
          </a:xfrm>
        </p:spPr>
        <p:txBody>
          <a:bodyPr/>
          <a:lstStyle>
            <a:lvl1pPr>
              <a:defRPr dirty="0">
                <a:solidFill>
                  <a:schemeClr val="tx2"/>
                </a:solidFill>
              </a:defRPr>
            </a:lvl1pPr>
          </a:lstStyle>
          <a:p>
            <a:pPr>
              <a:defRPr/>
            </a:pPr>
            <a:endParaRPr lang="en-US"/>
          </a:p>
        </p:txBody>
      </p:sp>
      <p:sp>
        <p:nvSpPr>
          <p:cNvPr id="9" name="Slide Number Placeholder 6"/>
          <p:cNvSpPr>
            <a:spLocks noGrp="1"/>
          </p:cNvSpPr>
          <p:nvPr>
            <p:ph type="sldNum" sz="quarter" idx="12"/>
          </p:nvPr>
        </p:nvSpPr>
        <p:spPr>
          <a:xfrm>
            <a:off x="9883775" y="6453188"/>
            <a:ext cx="1595438" cy="404812"/>
          </a:xfrm>
        </p:spPr>
        <p:txBody>
          <a:bodyPr/>
          <a:lstStyle>
            <a:lvl1pPr>
              <a:defRPr/>
            </a:lvl1pPr>
          </a:lstStyle>
          <a:p>
            <a:fld id="{3C35028A-D97B-48CD-B9F6-9DF5494A318C}" type="slidenum">
              <a:rPr lang="en-US" altLang="en-US"/>
              <a:pPr/>
              <a:t>‹#›</a:t>
            </a:fld>
            <a:endParaRPr lang="en-US" altLang="en-US"/>
          </a:p>
        </p:txBody>
      </p:sp>
    </p:spTree>
    <p:extLst>
      <p:ext uri="{BB962C8B-B14F-4D97-AF65-F5344CB8AC3E}">
        <p14:creationId xmlns:p14="http://schemas.microsoft.com/office/powerpoint/2010/main" val="3159363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title="Background Shape"/>
          <p:cNvSpPr/>
          <p:nvPr/>
        </p:nvSpPr>
        <p:spPr>
          <a:xfrm>
            <a:off x="0" y="0"/>
            <a:ext cx="530383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title="Divider Bar"/>
          <p:cNvSpPr/>
          <p:nvPr/>
        </p:nvSpPr>
        <p:spPr>
          <a:xfrm>
            <a:off x="5303838"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rtlCol="0">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Date Placeholder 4"/>
          <p:cNvSpPr>
            <a:spLocks noGrp="1"/>
          </p:cNvSpPr>
          <p:nvPr>
            <p:ph type="dt" sz="half" idx="10"/>
          </p:nvPr>
        </p:nvSpPr>
        <p:spPr>
          <a:xfrm>
            <a:off x="723900" y="6453188"/>
            <a:ext cx="1204913" cy="404812"/>
          </a:xfrm>
        </p:spPr>
        <p:txBody>
          <a:bodyPr/>
          <a:lstStyle>
            <a:lvl1pPr>
              <a:defRPr/>
            </a:lvl1pPr>
          </a:lstStyle>
          <a:p>
            <a:fld id="{07A53494-3BD8-437B-8B8E-FA145B64CA87}" type="datetimeFigureOut">
              <a:rPr lang="en-US" altLang="en-US"/>
              <a:pPr/>
              <a:t>12/12/2016</a:t>
            </a:fld>
            <a:endParaRPr lang="en-US" altLang="en-US"/>
          </a:p>
        </p:txBody>
      </p:sp>
      <p:sp>
        <p:nvSpPr>
          <p:cNvPr id="8" name="Footer Placeholder 5"/>
          <p:cNvSpPr>
            <a:spLocks noGrp="1"/>
          </p:cNvSpPr>
          <p:nvPr>
            <p:ph type="ftr" sz="quarter" idx="11"/>
          </p:nvPr>
        </p:nvSpPr>
        <p:spPr>
          <a:xfrm>
            <a:off x="2206625" y="6453188"/>
            <a:ext cx="2373313" cy="404812"/>
          </a:xfrm>
        </p:spPr>
        <p:txBody>
          <a:bodyPr/>
          <a:lstStyle>
            <a:lvl1pPr>
              <a:defRPr dirty="0">
                <a:solidFill>
                  <a:schemeClr val="tx2"/>
                </a:solidFill>
              </a:defRPr>
            </a:lvl1pPr>
          </a:lstStyle>
          <a:p>
            <a:pPr>
              <a:defRPr/>
            </a:pPr>
            <a:endParaRPr lang="en-US"/>
          </a:p>
        </p:txBody>
      </p:sp>
      <p:sp>
        <p:nvSpPr>
          <p:cNvPr id="9" name="Slide Number Placeholder 6"/>
          <p:cNvSpPr>
            <a:spLocks noGrp="1"/>
          </p:cNvSpPr>
          <p:nvPr>
            <p:ph type="sldNum" sz="quarter" idx="12"/>
          </p:nvPr>
        </p:nvSpPr>
        <p:spPr>
          <a:xfrm>
            <a:off x="9883775" y="6453188"/>
            <a:ext cx="1595438" cy="404812"/>
          </a:xfrm>
        </p:spPr>
        <p:txBody>
          <a:bodyPr/>
          <a:lstStyle>
            <a:lvl1pPr>
              <a:defRPr/>
            </a:lvl1pPr>
          </a:lstStyle>
          <a:p>
            <a:fld id="{6B35DC1D-90EE-490A-A0AA-5B0ED0C3C501}" type="slidenum">
              <a:rPr lang="en-US" altLang="en-US"/>
              <a:pPr/>
              <a:t>‹#›</a:t>
            </a:fld>
            <a:endParaRPr lang="en-US" altLang="en-US"/>
          </a:p>
        </p:txBody>
      </p:sp>
    </p:spTree>
    <p:extLst>
      <p:ext uri="{BB962C8B-B14F-4D97-AF65-F5344CB8AC3E}">
        <p14:creationId xmlns:p14="http://schemas.microsoft.com/office/powerpoint/2010/main" val="1498643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226B2EA7-D07F-48DF-ACC9-E768CADA5CFA}" type="datetimeFigureOut">
              <a:rPr lang="en-US" altLang="en-US"/>
              <a:pPr/>
              <a:t>12/12/2016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C508F4D-A19A-46D1-9885-2C6B15C74F8F}" type="slidenum">
              <a:rPr lang="en-US" altLang="en-US"/>
              <a:pPr/>
              <a:t>‹#›</a:t>
            </a:fld>
            <a:endParaRPr lang="en-US" altLang="en-US"/>
          </a:p>
        </p:txBody>
      </p:sp>
    </p:spTree>
    <p:extLst>
      <p:ext uri="{BB962C8B-B14F-4D97-AF65-F5344CB8AC3E}">
        <p14:creationId xmlns:p14="http://schemas.microsoft.com/office/powerpoint/2010/main" val="1961170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B59ADBBD-3ABA-4454-8513-440FC0FD924E}" type="datetimeFigureOut">
              <a:rPr lang="en-US" altLang="en-US"/>
              <a:pPr/>
              <a:t>12/12/2016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A346EC1-B2A6-4A92-B973-967DC6F752A7}" type="slidenum">
              <a:rPr lang="en-US" altLang="en-US"/>
              <a:pPr/>
              <a:t>‹#›</a:t>
            </a:fld>
            <a:endParaRPr lang="en-US" altLang="en-US"/>
          </a:p>
        </p:txBody>
      </p:sp>
    </p:spTree>
    <p:extLst>
      <p:ext uri="{BB962C8B-B14F-4D97-AF65-F5344CB8AC3E}">
        <p14:creationId xmlns:p14="http://schemas.microsoft.com/office/powerpoint/2010/main" val="117533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371600" y="685800"/>
            <a:ext cx="9601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1371600" y="2286000"/>
            <a:ext cx="9601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390650" y="6453188"/>
            <a:ext cx="1204913" cy="404812"/>
          </a:xfrm>
          <a:prstGeom prst="rect">
            <a:avLst/>
          </a:prstGeom>
        </p:spPr>
        <p:txBody>
          <a:bodyPr vert="horz" wrap="square" lIns="91440" tIns="45720" rIns="91440" bIns="45720" numCol="1" anchor="ctr" anchorCtr="0" compatLnSpc="1">
            <a:prstTxWarp prst="textNoShape">
              <a:avLst/>
            </a:prstTxWarp>
          </a:bodyPr>
          <a:lstStyle>
            <a:lvl1pPr>
              <a:defRPr sz="1200">
                <a:solidFill>
                  <a:schemeClr val="tx2"/>
                </a:solidFill>
              </a:defRPr>
            </a:lvl1pPr>
          </a:lstStyle>
          <a:p>
            <a:fld id="{4FA07CD3-000D-4ACE-B20C-1923D0BE7AFF}" type="datetimeFigureOut">
              <a:rPr lang="en-US" altLang="en-US"/>
              <a:pPr/>
              <a:t>12/12/2016</a:t>
            </a:fld>
            <a:endParaRPr lang="en-US" altLang="en-US"/>
          </a:p>
        </p:txBody>
      </p:sp>
      <p:sp>
        <p:nvSpPr>
          <p:cNvPr id="5" name="Footer Placeholder 4"/>
          <p:cNvSpPr>
            <a:spLocks noGrp="1"/>
          </p:cNvSpPr>
          <p:nvPr>
            <p:ph type="ftr" sz="quarter" idx="3"/>
          </p:nvPr>
        </p:nvSpPr>
        <p:spPr>
          <a:xfrm>
            <a:off x="2894013" y="6453188"/>
            <a:ext cx="6280150" cy="404812"/>
          </a:xfrm>
          <a:prstGeom prst="rect">
            <a:avLst/>
          </a:prstGeom>
        </p:spPr>
        <p:txBody>
          <a:bodyPr vert="horz" lIns="91440" tIns="45720" rIns="91440" bIns="45720" rtlCol="0" anchor="ctr"/>
          <a:lstStyle>
            <a:lvl1pPr algn="l" fontAlgn="auto">
              <a:spcBef>
                <a:spcPts val="0"/>
              </a:spcBef>
              <a:spcAft>
                <a:spcPts val="0"/>
              </a:spcAft>
              <a:defRPr sz="1200" baseline="0" dirty="0">
                <a:solidFill>
                  <a:schemeClr val="tx2"/>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9472613" y="6453188"/>
            <a:ext cx="1597025" cy="404812"/>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tx2"/>
                </a:solidFill>
              </a:defRPr>
            </a:lvl1pPr>
          </a:lstStyle>
          <a:p>
            <a:fld id="{0EC628FD-EFB4-4030-A25B-D0E3EA81BA61}" type="slidenum">
              <a:rPr lang="en-US" altLang="en-US"/>
              <a:pPr/>
              <a:t>‹#›</a:t>
            </a:fld>
            <a:endParaRPr lang="en-US" altLang="en-US"/>
          </a:p>
        </p:txBody>
      </p:sp>
      <p:sp>
        <p:nvSpPr>
          <p:cNvPr id="9" name="Rectangle 8" title="Side bar"/>
          <p:cNvSpPr/>
          <p:nvPr/>
        </p:nvSpPr>
        <p:spPr>
          <a:xfrm>
            <a:off x="477838"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71" r:id="rId1"/>
    <p:sldLayoutId id="2147483664" r:id="rId2"/>
    <p:sldLayoutId id="2147483672" r:id="rId3"/>
    <p:sldLayoutId id="2147483665" r:id="rId4"/>
    <p:sldLayoutId id="2147483666" r:id="rId5"/>
    <p:sldLayoutId id="2147483667" r:id="rId6"/>
    <p:sldLayoutId id="2147483668" r:id="rId7"/>
    <p:sldLayoutId id="2147483673" r:id="rId8"/>
    <p:sldLayoutId id="2147483674" r:id="rId9"/>
    <p:sldLayoutId id="2147483669" r:id="rId10"/>
    <p:sldLayoutId id="2147483670" r:id="rId11"/>
  </p:sldLayoutIdLst>
  <p:txStyles>
    <p:titleStyle>
      <a:lvl1pPr algn="l" rtl="0" fontAlgn="base">
        <a:lnSpc>
          <a:spcPct val="89000"/>
        </a:lnSpc>
        <a:spcBef>
          <a:spcPct val="0"/>
        </a:spcBef>
        <a:spcAft>
          <a:spcPct val="0"/>
        </a:spcAft>
        <a:defRPr sz="4400" kern="1200">
          <a:solidFill>
            <a:schemeClr val="tx2"/>
          </a:solidFill>
          <a:latin typeface="+mj-lt"/>
          <a:ea typeface="MS PGothic" pitchFamily="34" charset="-128"/>
          <a:cs typeface="+mj-cs"/>
        </a:defRPr>
      </a:lvl1pPr>
      <a:lvl2pPr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2pPr>
      <a:lvl3pPr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3pPr>
      <a:lvl4pPr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4pPr>
      <a:lvl5pPr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5pPr>
      <a:lvl6pPr marL="457200"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6pPr>
      <a:lvl7pPr marL="914400"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7pPr>
      <a:lvl8pPr marL="1371600"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8pPr>
      <a:lvl9pPr marL="1828800" algn="l" rtl="0" fontAlgn="base">
        <a:lnSpc>
          <a:spcPct val="89000"/>
        </a:lnSpc>
        <a:spcBef>
          <a:spcPct val="0"/>
        </a:spcBef>
        <a:spcAft>
          <a:spcPct val="0"/>
        </a:spcAft>
        <a:defRPr sz="4400">
          <a:solidFill>
            <a:schemeClr val="tx2"/>
          </a:solidFill>
          <a:latin typeface="Franklin Gothic Book" pitchFamily="34" charset="0"/>
          <a:ea typeface="MS PGothic" pitchFamily="34" charset="-128"/>
        </a:defRPr>
      </a:lvl9pPr>
    </p:titleStyle>
    <p:bodyStyle>
      <a:lvl1pPr marL="382588" indent="-382588" algn="l" rtl="0" fontAlgn="base">
        <a:lnSpc>
          <a:spcPct val="94000"/>
        </a:lnSpc>
        <a:spcBef>
          <a:spcPts val="1000"/>
        </a:spcBef>
        <a:spcAft>
          <a:spcPts val="200"/>
        </a:spcAft>
        <a:buFont typeface="Franklin Gothic Book" pitchFamily="34" charset="0"/>
        <a:buChar char="■"/>
        <a:defRPr sz="2000" kern="1200">
          <a:solidFill>
            <a:schemeClr val="tx2"/>
          </a:solidFill>
          <a:latin typeface="+mn-lt"/>
          <a:ea typeface="MS PGothic" pitchFamily="34" charset="-128"/>
          <a:cs typeface="+mn-cs"/>
        </a:defRPr>
      </a:lvl1pPr>
      <a:lvl2pPr marL="914400" indent="-382588" algn="l" rtl="0" fontAlgn="base">
        <a:lnSpc>
          <a:spcPct val="94000"/>
        </a:lnSpc>
        <a:spcBef>
          <a:spcPts val="500"/>
        </a:spcBef>
        <a:spcAft>
          <a:spcPts val="200"/>
        </a:spcAft>
        <a:buFont typeface="Franklin Gothic Book" pitchFamily="34" charset="0"/>
        <a:buChar char="–"/>
        <a:defRPr sz="2000" i="1" kern="1200">
          <a:solidFill>
            <a:schemeClr val="tx2"/>
          </a:solidFill>
          <a:latin typeface="+mn-lt"/>
          <a:ea typeface="MS PGothic" pitchFamily="34" charset="-128"/>
          <a:cs typeface="+mn-cs"/>
        </a:defRPr>
      </a:lvl2pPr>
      <a:lvl3pPr marL="1371600" indent="-382588" algn="l" rtl="0" fontAlgn="base">
        <a:lnSpc>
          <a:spcPct val="94000"/>
        </a:lnSpc>
        <a:spcBef>
          <a:spcPts val="500"/>
        </a:spcBef>
        <a:spcAft>
          <a:spcPts val="200"/>
        </a:spcAft>
        <a:buFont typeface="Franklin Gothic Book" pitchFamily="34" charset="0"/>
        <a:buChar char="■"/>
        <a:defRPr kern="1200">
          <a:solidFill>
            <a:schemeClr val="tx2"/>
          </a:solidFill>
          <a:latin typeface="+mn-lt"/>
          <a:ea typeface="MS PGothic" pitchFamily="34" charset="-128"/>
          <a:cs typeface="+mn-cs"/>
        </a:defRPr>
      </a:lvl3pPr>
      <a:lvl4pPr marL="1828800" indent="-382588" algn="l" rtl="0" fontAlgn="base">
        <a:lnSpc>
          <a:spcPct val="94000"/>
        </a:lnSpc>
        <a:spcBef>
          <a:spcPts val="500"/>
        </a:spcBef>
        <a:spcAft>
          <a:spcPts val="200"/>
        </a:spcAft>
        <a:buFont typeface="Franklin Gothic Book" pitchFamily="34" charset="0"/>
        <a:buChar char="–"/>
        <a:defRPr i="1" kern="1200">
          <a:solidFill>
            <a:schemeClr val="tx2"/>
          </a:solidFill>
          <a:latin typeface="+mn-lt"/>
          <a:ea typeface="MS PGothic" pitchFamily="34" charset="-128"/>
          <a:cs typeface="+mn-cs"/>
        </a:defRPr>
      </a:lvl4pPr>
      <a:lvl5pPr marL="2286000" indent="-382588" algn="l" rtl="0" fontAlgn="base">
        <a:lnSpc>
          <a:spcPct val="94000"/>
        </a:lnSpc>
        <a:spcBef>
          <a:spcPts val="500"/>
        </a:spcBef>
        <a:spcAft>
          <a:spcPts val="200"/>
        </a:spcAft>
        <a:buFont typeface="Franklin Gothic Book" pitchFamily="34" charset="0"/>
        <a:buChar char="■"/>
        <a:defRPr sz="1600" kern="1200">
          <a:solidFill>
            <a:schemeClr val="tx2"/>
          </a:solidFill>
          <a:latin typeface="+mn-lt"/>
          <a:ea typeface="MS PGothic" pitchFamily="34" charset="-128"/>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tudentaid.ed.gov/sa/sites/default/files/2016-17-efc-formula.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leg.state.nv.us/Session/78th2015/Bills/SB/SB514_EN.pdf" TargetMode="External"/><Relationship Id="rId2" Type="http://schemas.openxmlformats.org/officeDocument/2006/relationships/hyperlink" Target="http://www.leg.state.nv.us/Session/78th2015/Reports/history.cfm?DocumentType=2&amp;BillNo=227"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hyperlink" Target="mailto:dcalkins@unr.edu" TargetMode="External"/><Relationship Id="rId2" Type="http://schemas.openxmlformats.org/officeDocument/2006/relationships/hyperlink" Target="http://www.iie.org/Programs/Gilman-Scholarship-Program#.WEhKGGIrLRY"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hyperlink" Target="http://www.tmcc.edu/aor/success-first-program/" TargetMode="External"/><Relationship Id="rId2" Type="http://schemas.openxmlformats.org/officeDocument/2006/relationships/hyperlink" Target="https://sites.google.com/site/patcoxmemorialscholarship/"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mydocumentedlife.org/category/undergrad-scholarships/" TargetMode="External"/><Relationship Id="rId4" Type="http://schemas.openxmlformats.org/officeDocument/2006/relationships/hyperlink" Target="http://nevadafund.org/receive/"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jsmith@tmcc.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4525" y="1789113"/>
            <a:ext cx="8361363" cy="2097087"/>
          </a:xfrm>
        </p:spPr>
        <p:txBody>
          <a:bodyPr rtlCol="0"/>
          <a:lstStyle/>
          <a:p>
            <a:pPr fontAlgn="auto">
              <a:spcAft>
                <a:spcPts val="0"/>
              </a:spcAft>
              <a:defRPr/>
            </a:pPr>
            <a:r>
              <a:rPr lang="en-US" sz="4500" dirty="0" smtClean="0">
                <a:ea typeface="+mj-ea"/>
              </a:rPr>
              <a:t>Helping students invest in post-secondary education</a:t>
            </a:r>
            <a:endParaRPr lang="en-US" sz="4500" dirty="0">
              <a:ea typeface="+mj-ea"/>
            </a:endParaRPr>
          </a:p>
        </p:txBody>
      </p:sp>
      <p:sp>
        <p:nvSpPr>
          <p:cNvPr id="3" name="Subtitle 2"/>
          <p:cNvSpPr>
            <a:spLocks noGrp="1"/>
          </p:cNvSpPr>
          <p:nvPr>
            <p:ph type="subTitle" idx="1"/>
          </p:nvPr>
        </p:nvSpPr>
        <p:spPr>
          <a:xfrm>
            <a:off x="2679700" y="3956050"/>
            <a:ext cx="6832600" cy="1085850"/>
          </a:xfrm>
        </p:spPr>
        <p:txBody>
          <a:bodyPr rtlCol="0">
            <a:normAutofit fontScale="92500" lnSpcReduction="10000"/>
          </a:bodyPr>
          <a:lstStyle/>
          <a:p>
            <a:pPr fontAlgn="auto">
              <a:defRPr/>
            </a:pPr>
            <a:r>
              <a:rPr lang="en-US" dirty="0" smtClean="0">
                <a:ea typeface="+mn-ea"/>
              </a:rPr>
              <a:t>Jeannette Smith, Ph.D. Candidate</a:t>
            </a:r>
          </a:p>
          <a:p>
            <a:pPr fontAlgn="auto">
              <a:defRPr/>
            </a:pPr>
            <a:r>
              <a:rPr lang="en-US" dirty="0" smtClean="0">
                <a:ea typeface="+mn-ea"/>
              </a:rPr>
              <a:t>Truckee Meadows Community College</a:t>
            </a:r>
          </a:p>
          <a:p>
            <a:pPr fontAlgn="auto">
              <a:defRPr/>
            </a:pPr>
            <a:r>
              <a:rPr lang="en-US" dirty="0" err="1" smtClean="0">
                <a:ea typeface="+mn-ea"/>
              </a:rPr>
              <a:t>coNVerge</a:t>
            </a:r>
            <a:r>
              <a:rPr lang="en-US" dirty="0" smtClean="0">
                <a:ea typeface="+mn-ea"/>
              </a:rPr>
              <a:t> Conference, Fall 2016</a:t>
            </a:r>
            <a:endParaRPr lang="en-US" dirty="0">
              <a:ea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altLang="en-US" smtClean="0"/>
              <a:t>Invest Defined by Dictionary.com </a:t>
            </a:r>
          </a:p>
        </p:txBody>
      </p:sp>
      <p:sp>
        <p:nvSpPr>
          <p:cNvPr id="7170" name="Content Placeholder 2"/>
          <p:cNvSpPr>
            <a:spLocks noGrp="1"/>
          </p:cNvSpPr>
          <p:nvPr>
            <p:ph idx="1"/>
          </p:nvPr>
        </p:nvSpPr>
        <p:spPr>
          <a:xfrm>
            <a:off x="1371600" y="1489075"/>
            <a:ext cx="9601200" cy="2716213"/>
          </a:xfrm>
        </p:spPr>
        <p:txBody>
          <a:bodyPr/>
          <a:lstStyle/>
          <a:p>
            <a:r>
              <a:rPr lang="en-US" altLang="en-US" sz="2800" smtClean="0"/>
              <a:t>To put money to use</a:t>
            </a:r>
          </a:p>
          <a:p>
            <a:r>
              <a:rPr lang="en-US" altLang="en-US" sz="2800" smtClean="0"/>
              <a:t>To use money</a:t>
            </a:r>
          </a:p>
          <a:p>
            <a:r>
              <a:rPr lang="en-US" altLang="en-US" sz="2800" smtClean="0"/>
              <a:t>To use, give or devote, as for a purpose or to achieve something</a:t>
            </a:r>
          </a:p>
          <a:p>
            <a:r>
              <a:rPr lang="en-US" altLang="en-US" sz="2800" smtClean="0"/>
              <a:t>To furnish with power or authority</a:t>
            </a:r>
          </a:p>
          <a:p>
            <a:r>
              <a:rPr lang="en-US" altLang="en-US" sz="2800" smtClean="0"/>
              <a:t>To endow with a characteristic or quality</a:t>
            </a:r>
          </a:p>
        </p:txBody>
      </p:sp>
      <p:sp>
        <p:nvSpPr>
          <p:cNvPr id="7171" name="Title 1"/>
          <p:cNvSpPr txBox="1">
            <a:spLocks/>
          </p:cNvSpPr>
          <p:nvPr/>
        </p:nvSpPr>
        <p:spPr bwMode="auto">
          <a:xfrm>
            <a:off x="1422400" y="4926013"/>
            <a:ext cx="9601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itchFamily="34" charset="0"/>
                <a:ea typeface="MS PGothic" pitchFamily="34" charset="-128"/>
              </a:defRPr>
            </a:lvl1pPr>
            <a:lvl2pPr marL="742950" indent="-285750">
              <a:defRPr>
                <a:solidFill>
                  <a:schemeClr val="tx1"/>
                </a:solidFill>
                <a:latin typeface="Franklin Gothic Book" pitchFamily="34" charset="0"/>
                <a:ea typeface="MS PGothic" pitchFamily="34" charset="-128"/>
              </a:defRPr>
            </a:lvl2pPr>
            <a:lvl3pPr marL="1143000" indent="-228600">
              <a:defRPr>
                <a:solidFill>
                  <a:schemeClr val="tx1"/>
                </a:solidFill>
                <a:latin typeface="Franklin Gothic Book" pitchFamily="34" charset="0"/>
                <a:ea typeface="MS PGothic" pitchFamily="34" charset="-128"/>
              </a:defRPr>
            </a:lvl3pPr>
            <a:lvl4pPr marL="1600200" indent="-228600">
              <a:defRPr>
                <a:solidFill>
                  <a:schemeClr val="tx1"/>
                </a:solidFill>
                <a:latin typeface="Franklin Gothic Book" pitchFamily="34" charset="0"/>
                <a:ea typeface="MS PGothic" pitchFamily="34" charset="-128"/>
              </a:defRPr>
            </a:lvl4pPr>
            <a:lvl5pPr marL="2057400" indent="-228600">
              <a:defRPr>
                <a:solidFill>
                  <a:schemeClr val="tx1"/>
                </a:solidFill>
                <a:latin typeface="Franklin Gothic Book" pitchFamily="34" charset="0"/>
                <a:ea typeface="MS PGothic" pitchFamily="34" charset="-128"/>
              </a:defRPr>
            </a:lvl5pPr>
            <a:lvl6pPr marL="2514600" indent="-228600" fontAlgn="base">
              <a:spcBef>
                <a:spcPct val="0"/>
              </a:spcBef>
              <a:spcAft>
                <a:spcPct val="0"/>
              </a:spcAft>
              <a:defRPr>
                <a:solidFill>
                  <a:schemeClr val="tx1"/>
                </a:solidFill>
                <a:latin typeface="Franklin Gothic Book" pitchFamily="34" charset="0"/>
                <a:ea typeface="MS PGothic" pitchFamily="34" charset="-128"/>
              </a:defRPr>
            </a:lvl6pPr>
            <a:lvl7pPr marL="2971800" indent="-228600" fontAlgn="base">
              <a:spcBef>
                <a:spcPct val="0"/>
              </a:spcBef>
              <a:spcAft>
                <a:spcPct val="0"/>
              </a:spcAft>
              <a:defRPr>
                <a:solidFill>
                  <a:schemeClr val="tx1"/>
                </a:solidFill>
                <a:latin typeface="Franklin Gothic Book" pitchFamily="34" charset="0"/>
                <a:ea typeface="MS PGothic" pitchFamily="34" charset="-128"/>
              </a:defRPr>
            </a:lvl7pPr>
            <a:lvl8pPr marL="3429000" indent="-228600" fontAlgn="base">
              <a:spcBef>
                <a:spcPct val="0"/>
              </a:spcBef>
              <a:spcAft>
                <a:spcPct val="0"/>
              </a:spcAft>
              <a:defRPr>
                <a:solidFill>
                  <a:schemeClr val="tx1"/>
                </a:solidFill>
                <a:latin typeface="Franklin Gothic Book" pitchFamily="34" charset="0"/>
                <a:ea typeface="MS PGothic" pitchFamily="34" charset="-128"/>
              </a:defRPr>
            </a:lvl8pPr>
            <a:lvl9pPr marL="3886200" indent="-228600" fontAlgn="base">
              <a:spcBef>
                <a:spcPct val="0"/>
              </a:spcBef>
              <a:spcAft>
                <a:spcPct val="0"/>
              </a:spcAft>
              <a:defRPr>
                <a:solidFill>
                  <a:schemeClr val="tx1"/>
                </a:solidFill>
                <a:latin typeface="Franklin Gothic Book" pitchFamily="34" charset="0"/>
                <a:ea typeface="MS PGothic" pitchFamily="34" charset="-128"/>
              </a:defRPr>
            </a:lvl9pPr>
          </a:lstStyle>
          <a:p>
            <a:pPr defTabSz="914400">
              <a:lnSpc>
                <a:spcPct val="89000"/>
              </a:lnSpc>
            </a:pPr>
            <a:r>
              <a:rPr lang="en-US" altLang="en-US" sz="4400">
                <a:solidFill>
                  <a:schemeClr val="tx2"/>
                </a:solidFill>
              </a:rPr>
              <a:t>How would you connect these definitions to paying for college?</a:t>
            </a:r>
          </a:p>
        </p:txBody>
      </p:sp>
      <p:pic>
        <p:nvPicPr>
          <p:cNvPr id="717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p:txBody>
          <a:bodyPr/>
          <a:lstStyle/>
          <a:p>
            <a:r>
              <a:rPr lang="en-US" altLang="en-US" smtClean="0"/>
              <a:t>Only 3 Goals in this session</a:t>
            </a:r>
          </a:p>
        </p:txBody>
      </p:sp>
      <p:sp>
        <p:nvSpPr>
          <p:cNvPr id="8194" name="Content Placeholder 2"/>
          <p:cNvSpPr>
            <a:spLocks noGrp="1"/>
          </p:cNvSpPr>
          <p:nvPr>
            <p:ph idx="1"/>
          </p:nvPr>
        </p:nvSpPr>
        <p:spPr>
          <a:xfrm>
            <a:off x="1371600" y="1663700"/>
            <a:ext cx="9601200" cy="4203700"/>
          </a:xfrm>
        </p:spPr>
        <p:txBody>
          <a:bodyPr/>
          <a:lstStyle/>
          <a:p>
            <a:r>
              <a:rPr lang="en-US" altLang="en-US" sz="3500" smtClean="0"/>
              <a:t>5 Common Myths busted through case study</a:t>
            </a:r>
          </a:p>
          <a:p>
            <a:r>
              <a:rPr lang="en-US" altLang="en-US" sz="3500" smtClean="0"/>
              <a:t>Aid our students may not take advantage of</a:t>
            </a:r>
          </a:p>
          <a:p>
            <a:r>
              <a:rPr lang="en-US" altLang="en-US" sz="3500" smtClean="0"/>
              <a:t>A game of Catch Phrase! </a:t>
            </a:r>
          </a:p>
        </p:txBody>
      </p:sp>
      <p:pic>
        <p:nvPicPr>
          <p:cNvPr id="819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712788"/>
            <a:ext cx="9601200" cy="5154612"/>
          </a:xfrm>
        </p:spPr>
        <p:txBody>
          <a:bodyPr>
            <a:normAutofit/>
          </a:bodyPr>
          <a:lstStyle/>
          <a:p>
            <a:pPr algn="ctr">
              <a:lnSpc>
                <a:spcPct val="190000"/>
              </a:lnSpc>
            </a:pPr>
            <a:r>
              <a:rPr lang="en-US" altLang="en-US" sz="2400" smtClean="0"/>
              <a:t>Anna is a senior at her high school and was not sure if she would be able to go to college. Overwhelmed with school and the marching band, she put off doing her FAFSA.  In April, Anna was contacted by a band director at a college who saw her at a competition and is interested in offering her a scholarship. Anna must complete the FAFSA and submit a copy of her SARs report in order to apply. </a:t>
            </a:r>
          </a:p>
          <a:p>
            <a:pPr algn="ctr">
              <a:lnSpc>
                <a:spcPct val="190000"/>
              </a:lnSpc>
              <a:buFont typeface="Franklin Gothic Book" pitchFamily="34" charset="0"/>
              <a:buNone/>
            </a:pPr>
            <a:r>
              <a:rPr lang="en-US" altLang="en-US" sz="2400" smtClean="0"/>
              <a:t>What would you advise Anna to do?</a:t>
            </a:r>
          </a:p>
          <a:p>
            <a:pPr>
              <a:lnSpc>
                <a:spcPct val="84000"/>
              </a:lnSpc>
            </a:pPr>
            <a:endParaRPr lang="en-US" altLang="en-US" smtClean="0"/>
          </a:p>
        </p:txBody>
      </p:sp>
      <p:pic>
        <p:nvPicPr>
          <p:cNvPr id="921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altLang="en-US" smtClean="0"/>
              <a:t>Myth #1- It’s too late to do my FAFSA</a:t>
            </a:r>
          </a:p>
        </p:txBody>
      </p:sp>
      <p:sp>
        <p:nvSpPr>
          <p:cNvPr id="10242" name="Content Placeholder 2"/>
          <p:cNvSpPr>
            <a:spLocks noGrp="1"/>
          </p:cNvSpPr>
          <p:nvPr>
            <p:ph idx="1"/>
          </p:nvPr>
        </p:nvSpPr>
        <p:spPr/>
        <p:txBody>
          <a:bodyPr/>
          <a:lstStyle/>
          <a:p>
            <a:r>
              <a:rPr lang="en-US" altLang="en-US" smtClean="0"/>
              <a:t>Oct 1 is the new date</a:t>
            </a:r>
          </a:p>
          <a:p>
            <a:r>
              <a:rPr lang="en-US" altLang="en-US" smtClean="0"/>
              <a:t>FAFSA is a 16-18 month cycle</a:t>
            </a:r>
          </a:p>
          <a:p>
            <a:endParaRPr lang="en-US" altLang="en-US" smtClean="0"/>
          </a:p>
        </p:txBody>
      </p:sp>
      <p:graphicFrame>
        <p:nvGraphicFramePr>
          <p:cNvPr id="4" name="Diagram 3"/>
          <p:cNvGraphicFramePr/>
          <p:nvPr/>
        </p:nvGraphicFramePr>
        <p:xfrm>
          <a:off x="5255287" y="1668026"/>
          <a:ext cx="6330461" cy="4521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4"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904875"/>
            <a:ext cx="9601200" cy="4962525"/>
          </a:xfrm>
        </p:spPr>
        <p:txBody>
          <a:bodyPr rtlCol="0">
            <a:normAutofit/>
          </a:bodyPr>
          <a:lstStyle/>
          <a:p>
            <a:pPr marL="384048" indent="-384048" algn="ctr" fontAlgn="auto">
              <a:lnSpc>
                <a:spcPct val="200000"/>
              </a:lnSpc>
              <a:defRPr/>
            </a:pPr>
            <a:r>
              <a:rPr lang="en-US" sz="3000" dirty="0">
                <a:ea typeface="+mn-ea"/>
              </a:rPr>
              <a:t>Brandon is in the career center doing his FAFSA. He is on section 2, deciding which schools to enter. Brandon is interested in several schools but wants to know if he should list them in a particular order. </a:t>
            </a:r>
            <a:endParaRPr lang="en-US" sz="3000" dirty="0" smtClean="0">
              <a:ea typeface="+mn-ea"/>
            </a:endParaRPr>
          </a:p>
          <a:p>
            <a:pPr marL="0" indent="0" algn="ctr" fontAlgn="auto">
              <a:lnSpc>
                <a:spcPct val="200000"/>
              </a:lnSpc>
              <a:buFont typeface="Franklin Gothic Book" pitchFamily="34" charset="0"/>
              <a:buNone/>
              <a:defRPr/>
            </a:pPr>
            <a:r>
              <a:rPr lang="en-US" sz="3000" dirty="0" smtClean="0">
                <a:ea typeface="+mn-ea"/>
              </a:rPr>
              <a:t>What </a:t>
            </a:r>
            <a:r>
              <a:rPr lang="en-US" sz="3000" dirty="0">
                <a:ea typeface="+mn-ea"/>
              </a:rPr>
              <a:t>do you tell him?</a:t>
            </a:r>
          </a:p>
          <a:p>
            <a:pPr marL="384048" indent="-384048" fontAlgn="auto">
              <a:defRPr/>
            </a:pPr>
            <a:endParaRPr lang="en-US" dirty="0">
              <a:ea typeface="+mn-ea"/>
            </a:endParaRPr>
          </a:p>
        </p:txBody>
      </p:sp>
      <p:pic>
        <p:nvPicPr>
          <p:cNvPr id="1126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204788"/>
            <a:ext cx="763587"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US" altLang="en-US" sz="3000" smtClean="0"/>
              <a:t>Myth #2- Schools look at a student's FAFSA and make decisions based on where they rank in the student's list of schools.</a:t>
            </a:r>
          </a:p>
        </p:txBody>
      </p:sp>
      <p:sp>
        <p:nvSpPr>
          <p:cNvPr id="12290" name="Content Placeholder 2"/>
          <p:cNvSpPr>
            <a:spLocks noGrp="1"/>
          </p:cNvSpPr>
          <p:nvPr>
            <p:ph idx="1"/>
          </p:nvPr>
        </p:nvSpPr>
        <p:spPr>
          <a:xfrm>
            <a:off x="1371600" y="2286000"/>
            <a:ext cx="9601200" cy="4268788"/>
          </a:xfrm>
        </p:spPr>
        <p:txBody>
          <a:bodyPr/>
          <a:lstStyle/>
          <a:p>
            <a:r>
              <a:rPr lang="en-US" altLang="en-US" sz="2400" smtClean="0"/>
              <a:t>This is illegal.</a:t>
            </a:r>
          </a:p>
          <a:p>
            <a:r>
              <a:rPr lang="en-US" altLang="en-US" sz="2400" smtClean="0"/>
              <a:t>To allay fears, as of 16-17, the U.S. Department of Education no longer shares your list of colleges with the schools receiving your FAFSA data.</a:t>
            </a:r>
          </a:p>
          <a:p>
            <a:r>
              <a:rPr lang="en-US" altLang="en-US" sz="2400" smtClean="0"/>
              <a:t>Where did this come from? One thought is the data…</a:t>
            </a:r>
          </a:p>
          <a:p>
            <a:pPr marL="530225" lvl="1" indent="0">
              <a:buFont typeface="Franklin Gothic Book" pitchFamily="34" charset="0"/>
              <a:buNone/>
            </a:pPr>
            <a:r>
              <a:rPr lang="en-US" altLang="en-US" sz="2400" smtClean="0"/>
              <a:t>“</a:t>
            </a:r>
            <a:r>
              <a:rPr lang="en-US" altLang="ja-JP" sz="2400" i="0" smtClean="0"/>
              <a:t>Statistically, students who are admitted to the college they list first on the FAFSA enroll there about half to two-thirds of the time. For the college listed second, about a third of students will enroll if they</a:t>
            </a:r>
            <a:r>
              <a:rPr lang="en-US" altLang="en-US" sz="2400" i="0" smtClean="0"/>
              <a:t>’</a:t>
            </a:r>
            <a:r>
              <a:rPr lang="en-US" altLang="ja-JP" sz="2400" i="0" smtClean="0"/>
              <a:t>re admitted. For the college listed third, about 10 percent will enroll if admitted.</a:t>
            </a:r>
            <a:r>
              <a:rPr lang="en-US" altLang="en-US" sz="2400" i="0" smtClean="0"/>
              <a:t>”</a:t>
            </a:r>
            <a:r>
              <a:rPr lang="en-US" altLang="ja-JP" sz="2400" i="0" smtClean="0"/>
              <a:t> (Kantrowitz, 2015)</a:t>
            </a:r>
          </a:p>
          <a:p>
            <a:r>
              <a:rPr lang="en-US" altLang="en-US" sz="2400" smtClean="0"/>
              <a:t>Students can list 0-10 schools. </a:t>
            </a:r>
          </a:p>
        </p:txBody>
      </p:sp>
      <p:pic>
        <p:nvPicPr>
          <p:cNvPr id="1229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90500"/>
            <a:ext cx="763587"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552450"/>
            <a:ext cx="9601200" cy="5314950"/>
          </a:xfrm>
        </p:spPr>
        <p:txBody>
          <a:bodyPr>
            <a:normAutofit/>
          </a:bodyPr>
          <a:lstStyle/>
          <a:p>
            <a:pPr>
              <a:lnSpc>
                <a:spcPct val="200000"/>
              </a:lnSpc>
            </a:pPr>
            <a:r>
              <a:rPr lang="en-US" altLang="en-US" sz="2200" smtClean="0"/>
              <a:t>Caroline and her parents are in your office. You are going over everything she needs to do her senior year of high school. You have talked about re-taking the SAT and ACT tests. Her parents have asked questions about pictures and renting a cap and gown. Caroline meets all the requirements for the Millennium scholarship so far. As you are wrapping up your meeting, you ask if Caroline has completed the FAFSA. Her parents say they don't want to fill it out because they make too much money. What do you say?</a:t>
            </a:r>
          </a:p>
          <a:p>
            <a:endParaRPr lang="en-US" altLang="en-US" sz="1900" smtClean="0"/>
          </a:p>
        </p:txBody>
      </p:sp>
      <p:pic>
        <p:nvPicPr>
          <p:cNvPr id="1331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altLang="en-US" smtClean="0"/>
              <a:t>Myth #3- My family makes too much money to qualify for FAFSA</a:t>
            </a:r>
          </a:p>
        </p:txBody>
      </p:sp>
      <p:sp>
        <p:nvSpPr>
          <p:cNvPr id="14338" name="Content Placeholder 2"/>
          <p:cNvSpPr>
            <a:spLocks noGrp="1"/>
          </p:cNvSpPr>
          <p:nvPr>
            <p:ph idx="1"/>
          </p:nvPr>
        </p:nvSpPr>
        <p:spPr/>
        <p:txBody>
          <a:bodyPr/>
          <a:lstStyle/>
          <a:p>
            <a:r>
              <a:rPr lang="en-US" altLang="en-US" sz="3500" smtClean="0"/>
              <a:t>Change the narrative, FAFSA is aid, Not all aid is FAFSA</a:t>
            </a:r>
          </a:p>
          <a:p>
            <a:r>
              <a:rPr lang="en-US" altLang="en-US" sz="3500" smtClean="0"/>
              <a:t>Non-Need Aid Available, like the TEACH Grant</a:t>
            </a:r>
          </a:p>
          <a:p>
            <a:r>
              <a:rPr lang="en-US" altLang="en-US" sz="3500" smtClean="0"/>
              <a:t>If you are interested in how </a:t>
            </a:r>
            <a:r>
              <a:rPr lang="en-US" altLang="en-US" sz="3500" smtClean="0">
                <a:hlinkClick r:id="rId2"/>
              </a:rPr>
              <a:t>EFC </a:t>
            </a:r>
            <a:r>
              <a:rPr lang="en-US" altLang="en-US" sz="3500" smtClean="0"/>
              <a:t>is calculated…</a:t>
            </a:r>
          </a:p>
        </p:txBody>
      </p:sp>
      <p:pic>
        <p:nvPicPr>
          <p:cNvPr id="1433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542925"/>
            <a:ext cx="9601200" cy="5324475"/>
          </a:xfrm>
        </p:spPr>
        <p:txBody>
          <a:bodyPr>
            <a:normAutofit/>
          </a:bodyPr>
          <a:lstStyle/>
          <a:p>
            <a:pPr algn="ctr">
              <a:lnSpc>
                <a:spcPct val="200000"/>
              </a:lnSpc>
            </a:pPr>
            <a:r>
              <a:rPr lang="en-US" altLang="en-US" sz="2400" smtClean="0"/>
              <a:t>Danny has already graduated high school and is excited to share with you he received the Millennium scholarship. He does not feel the need to do his FAFSA because he thinks it's too late to apply and Millennium covers his tuition. Danny feels since his tuition is covered, college is paid for and he is good to go. </a:t>
            </a:r>
          </a:p>
          <a:p>
            <a:pPr algn="ctr">
              <a:lnSpc>
                <a:spcPct val="200000"/>
              </a:lnSpc>
              <a:buFont typeface="Franklin Gothic Book" pitchFamily="34" charset="0"/>
              <a:buNone/>
            </a:pPr>
            <a:r>
              <a:rPr lang="en-US" altLang="en-US" sz="2400" smtClean="0"/>
              <a:t>What information should you share with Danny?</a:t>
            </a:r>
          </a:p>
        </p:txBody>
      </p:sp>
      <p:pic>
        <p:nvPicPr>
          <p:cNvPr id="1536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altLang="en-US" smtClean="0"/>
              <a:t>Myth #4- Millennium covers all costs of college</a:t>
            </a:r>
          </a:p>
        </p:txBody>
      </p:sp>
      <p:sp>
        <p:nvSpPr>
          <p:cNvPr id="16386" name="Content Placeholder 2"/>
          <p:cNvSpPr>
            <a:spLocks noGrp="1"/>
          </p:cNvSpPr>
          <p:nvPr>
            <p:ph idx="1"/>
          </p:nvPr>
        </p:nvSpPr>
        <p:spPr>
          <a:xfrm>
            <a:off x="1009650" y="2292350"/>
            <a:ext cx="4787900" cy="3792538"/>
          </a:xfrm>
        </p:spPr>
        <p:txBody>
          <a:bodyPr/>
          <a:lstStyle/>
          <a:p>
            <a:r>
              <a:rPr lang="en-US" altLang="en-US" smtClean="0"/>
              <a:t>Any school that offers aid is required to publicly share their cost of attendance.</a:t>
            </a:r>
          </a:p>
          <a:p>
            <a:r>
              <a:rPr lang="en-US" altLang="en-US" smtClean="0"/>
              <a:t>If it is an expensive program, request a budget review or increase</a:t>
            </a:r>
          </a:p>
          <a:p>
            <a:r>
              <a:rPr lang="en-US" altLang="en-US" smtClean="0"/>
              <a:t>Not receiving Federal aid? Apply for all the scholarships you want! Otherwise, watch your budget.</a:t>
            </a:r>
          </a:p>
          <a:p>
            <a:endParaRPr lang="en-US" altLang="en-US" smtClean="0"/>
          </a:p>
        </p:txBody>
      </p:sp>
      <p:pic>
        <p:nvPicPr>
          <p:cNvPr id="1638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4725" y="1647825"/>
            <a:ext cx="5732463" cy="462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idx="1"/>
          </p:nvPr>
        </p:nvSpPr>
        <p:spPr>
          <a:xfrm>
            <a:off x="1371600" y="301625"/>
            <a:ext cx="9601200" cy="5565775"/>
          </a:xfrm>
        </p:spPr>
        <p:txBody>
          <a:bodyPr/>
          <a:lstStyle/>
          <a:p>
            <a:pPr algn="ctr">
              <a:lnSpc>
                <a:spcPct val="200000"/>
              </a:lnSpc>
            </a:pPr>
            <a:r>
              <a:rPr lang="en-US" altLang="en-US" sz="2400" smtClean="0"/>
              <a:t>Eleanor was enrolled in 12 credits at the beginning of the Fall semester. In September, Eleanor had a family emergency and dropped her classes. Eleanor did not inform anyone, she simply stopped attending class. You and Eleanor were having lunch when she shared this with you. She asks for your opinion on if she should enroll in Spring. What do you tell Eleanor? What resources can you share with Eleanor to help her make a decision?</a:t>
            </a:r>
          </a:p>
          <a:p>
            <a:endParaRPr lang="en-US" altLang="en-US" smtClean="0"/>
          </a:p>
        </p:txBody>
      </p:sp>
      <p:pic>
        <p:nvPicPr>
          <p:cNvPr id="1741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25" y="280988"/>
            <a:ext cx="7219950" cy="1485900"/>
          </a:xfrm>
        </p:spPr>
        <p:txBody>
          <a:bodyPr rtlCol="0">
            <a:normAutofit fontScale="90000"/>
          </a:bodyPr>
          <a:lstStyle/>
          <a:p>
            <a:pPr fontAlgn="auto">
              <a:spcAft>
                <a:spcPts val="0"/>
              </a:spcAft>
              <a:defRPr/>
            </a:pPr>
            <a:r>
              <a:rPr lang="en-US" dirty="0" smtClean="0">
                <a:ea typeface="+mj-ea"/>
              </a:rPr>
              <a:t>Myth #5- Dropping a class does not affect my financial aid. </a:t>
            </a:r>
            <a:endParaRPr lang="en-US" dirty="0">
              <a:ea typeface="+mj-ea"/>
            </a:endParaRPr>
          </a:p>
        </p:txBody>
      </p:sp>
      <p:sp>
        <p:nvSpPr>
          <p:cNvPr id="18434" name="Content Placeholder 2"/>
          <p:cNvSpPr>
            <a:spLocks noGrp="1"/>
          </p:cNvSpPr>
          <p:nvPr>
            <p:ph idx="1"/>
          </p:nvPr>
        </p:nvSpPr>
        <p:spPr>
          <a:xfrm>
            <a:off x="1163638" y="1649413"/>
            <a:ext cx="5008562" cy="4335462"/>
          </a:xfrm>
        </p:spPr>
        <p:txBody>
          <a:bodyPr/>
          <a:lstStyle/>
          <a:p>
            <a:r>
              <a:rPr lang="en-US" altLang="en-US" sz="2500" smtClean="0"/>
              <a:t>Student must take action of some sort.</a:t>
            </a:r>
          </a:p>
          <a:p>
            <a:r>
              <a:rPr lang="en-US" altLang="en-US" sz="2500" smtClean="0"/>
              <a:t>Pell Students- might have to pay money back</a:t>
            </a:r>
          </a:p>
          <a:p>
            <a:r>
              <a:rPr lang="en-US" altLang="en-US" sz="2500" smtClean="0"/>
              <a:t>Withdrawing or Auditing still impacts SAP</a:t>
            </a:r>
          </a:p>
          <a:p>
            <a:pPr lvl="1"/>
            <a:r>
              <a:rPr lang="en-US" altLang="en-US" sz="2500" i="0" smtClean="0"/>
              <a:t>Satisfactory Academic Progress</a:t>
            </a:r>
          </a:p>
          <a:p>
            <a:pPr lvl="1"/>
            <a:r>
              <a:rPr lang="en-US" altLang="en-US" sz="2500" i="0" smtClean="0"/>
              <a:t>2.0 and 67% Completion Rate</a:t>
            </a:r>
          </a:p>
          <a:p>
            <a:r>
              <a:rPr lang="en-US" altLang="en-US" sz="2500" smtClean="0"/>
              <a:t>The power of appeals</a:t>
            </a:r>
          </a:p>
        </p:txBody>
      </p:sp>
      <p:pic>
        <p:nvPicPr>
          <p:cNvPr id="1843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91550" y="3675063"/>
            <a:ext cx="3324225" cy="30305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843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91550" y="130175"/>
            <a:ext cx="3021013" cy="34226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958850" y="242888"/>
            <a:ext cx="9601200" cy="590550"/>
          </a:xfrm>
        </p:spPr>
        <p:txBody>
          <a:bodyPr/>
          <a:lstStyle/>
          <a:p>
            <a:r>
              <a:rPr lang="en-US" altLang="en-US" sz="3500" smtClean="0"/>
              <a:t>Aid our students may not take advantage of…</a:t>
            </a:r>
          </a:p>
        </p:txBody>
      </p:sp>
      <p:sp>
        <p:nvSpPr>
          <p:cNvPr id="3" name="Content Placeholder 2"/>
          <p:cNvSpPr>
            <a:spLocks noGrp="1"/>
          </p:cNvSpPr>
          <p:nvPr>
            <p:ph idx="1"/>
          </p:nvPr>
        </p:nvSpPr>
        <p:spPr>
          <a:xfrm>
            <a:off x="1139825" y="1146175"/>
            <a:ext cx="10406063" cy="5254625"/>
          </a:xfrm>
        </p:spPr>
        <p:txBody>
          <a:bodyPr>
            <a:normAutofit/>
          </a:bodyPr>
          <a:lstStyle/>
          <a:p>
            <a:pPr>
              <a:lnSpc>
                <a:spcPct val="84000"/>
              </a:lnSpc>
            </a:pPr>
            <a:r>
              <a:rPr lang="en-US" altLang="en-US" sz="2600" b="1" smtClean="0">
                <a:solidFill>
                  <a:srgbClr val="606836"/>
                </a:solidFill>
              </a:rPr>
              <a:t>Silver State Opportunity Grant- up to $5,500</a:t>
            </a:r>
          </a:p>
          <a:p>
            <a:pPr>
              <a:lnSpc>
                <a:spcPct val="84000"/>
              </a:lnSpc>
            </a:pPr>
            <a:r>
              <a:rPr lang="en-US" altLang="en-US" sz="1900" smtClean="0"/>
              <a:t> </a:t>
            </a:r>
            <a:r>
              <a:rPr lang="en-US" altLang="en-US" sz="1700" smtClean="0"/>
              <a:t>The Silver State Opportunity Grant Program (SSOG Program) is a state-supported financial aid program created by the 2015 Legislature pursuant to </a:t>
            </a:r>
            <a:r>
              <a:rPr lang="en-US" altLang="en-US" sz="1700" smtClean="0">
                <a:hlinkClick r:id="rId2"/>
              </a:rPr>
              <a:t>Senate Bill 227</a:t>
            </a:r>
            <a:r>
              <a:rPr lang="en-US" altLang="en-US" sz="1700" smtClean="0"/>
              <a:t> (Chapter 387, </a:t>
            </a:r>
            <a:r>
              <a:rPr lang="en-US" altLang="en-US" sz="1700" i="1" smtClean="0"/>
              <a:t>Statutes of Nevada 2015</a:t>
            </a:r>
            <a:r>
              <a:rPr lang="en-US" altLang="en-US" sz="1700" smtClean="0"/>
              <a:t>). The 2015 Legislature appropriated funds to support the program under </a:t>
            </a:r>
            <a:r>
              <a:rPr lang="en-US" altLang="en-US" sz="1700" smtClean="0">
                <a:hlinkClick r:id="rId3"/>
              </a:rPr>
              <a:t>Senate Bill 514 </a:t>
            </a:r>
            <a:r>
              <a:rPr lang="en-US" altLang="en-US" sz="1700" smtClean="0"/>
              <a:t>(Chapter 534, </a:t>
            </a:r>
            <a:r>
              <a:rPr lang="en-US" altLang="en-US" sz="1700" i="1" smtClean="0"/>
              <a:t>Statutes of Nevada 2015</a:t>
            </a:r>
            <a:r>
              <a:rPr lang="en-US" altLang="en-US" sz="1700" smtClean="0"/>
              <a:t>). The sum of $2.5 million for Fiscal Year 2015-16 and $2.5 million for Fiscal Year 2016-17 were appropriated to NSHE for the purpose of the SSOG Program.</a:t>
            </a:r>
          </a:p>
          <a:p>
            <a:pPr>
              <a:lnSpc>
                <a:spcPct val="84000"/>
              </a:lnSpc>
            </a:pPr>
            <a:r>
              <a:rPr lang="en-US" altLang="en-US" sz="1700" smtClean="0"/>
              <a:t>NSC, CSN, GBC, WNC, TMCC</a:t>
            </a:r>
          </a:p>
          <a:p>
            <a:pPr>
              <a:lnSpc>
                <a:spcPct val="84000"/>
              </a:lnSpc>
            </a:pPr>
            <a:r>
              <a:rPr lang="en-US" altLang="en-US" sz="1700" smtClean="0"/>
              <a:t>EFC 8500 or less, Pell is 0-5234 this year</a:t>
            </a:r>
          </a:p>
          <a:p>
            <a:pPr>
              <a:lnSpc>
                <a:spcPct val="84000"/>
              </a:lnSpc>
            </a:pPr>
            <a:r>
              <a:rPr lang="en-US" altLang="en-US" sz="1700" smtClean="0"/>
              <a:t>15 credits</a:t>
            </a:r>
          </a:p>
          <a:p>
            <a:pPr>
              <a:lnSpc>
                <a:spcPct val="84000"/>
              </a:lnSpc>
            </a:pPr>
            <a:r>
              <a:rPr lang="en-US" altLang="en-US" sz="1700" smtClean="0"/>
              <a:t>To be considered "college-ready" for the purpose of SSOG Program eligibility, a student must be </a:t>
            </a:r>
          </a:p>
          <a:p>
            <a:pPr lvl="1">
              <a:lnSpc>
                <a:spcPct val="84000"/>
              </a:lnSpc>
            </a:pPr>
            <a:r>
              <a:rPr lang="en-US" altLang="en-US" sz="1700" smtClean="0"/>
              <a:t>1) currently or previously enrolled in a 100 or above level mathematics and English course, </a:t>
            </a:r>
          </a:p>
          <a:p>
            <a:pPr lvl="1">
              <a:lnSpc>
                <a:spcPct val="84000"/>
              </a:lnSpc>
            </a:pPr>
            <a:r>
              <a:rPr lang="en-US" altLang="en-US" sz="1700" smtClean="0"/>
              <a:t>2) placed into a college-level course under institutional placement policies for placement into at least Math120 and English 101, or </a:t>
            </a:r>
          </a:p>
          <a:p>
            <a:pPr lvl="1">
              <a:lnSpc>
                <a:spcPct val="84000"/>
              </a:lnSpc>
            </a:pPr>
            <a:r>
              <a:rPr lang="en-US" altLang="en-US" sz="1700" smtClean="0"/>
              <a:t>3) previously successfully completed remedial coursework (evident by a C or better in Math 096 and/or English 098).</a:t>
            </a:r>
          </a:p>
          <a:p>
            <a:pPr>
              <a:lnSpc>
                <a:spcPct val="84000"/>
              </a:lnSpc>
            </a:pPr>
            <a:r>
              <a:rPr lang="en-US" altLang="en-US" sz="1700" smtClean="0"/>
              <a:t>DACA are eligible!</a:t>
            </a:r>
          </a:p>
          <a:p>
            <a:pPr>
              <a:lnSpc>
                <a:spcPct val="84000"/>
              </a:lnSpc>
            </a:pPr>
            <a:endParaRPr lang="en-US" altLang="en-US" sz="1900" smtClean="0"/>
          </a:p>
        </p:txBody>
      </p:sp>
      <p:sp>
        <p:nvSpPr>
          <p:cNvPr id="19459" name="TextBox 3"/>
          <p:cNvSpPr txBox="1">
            <a:spLocks noChangeArrowheads="1"/>
          </p:cNvSpPr>
          <p:nvPr/>
        </p:nvSpPr>
        <p:spPr bwMode="auto">
          <a:xfrm>
            <a:off x="10423525" y="6262688"/>
            <a:ext cx="1768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ea typeface="MS PGothic" pitchFamily="34" charset="-128"/>
              </a:defRPr>
            </a:lvl1pPr>
            <a:lvl2pPr marL="742950" indent="-285750">
              <a:defRPr>
                <a:solidFill>
                  <a:schemeClr val="tx1"/>
                </a:solidFill>
                <a:latin typeface="Franklin Gothic Book" pitchFamily="34" charset="0"/>
                <a:ea typeface="MS PGothic" pitchFamily="34" charset="-128"/>
              </a:defRPr>
            </a:lvl2pPr>
            <a:lvl3pPr marL="1143000" indent="-228600">
              <a:defRPr>
                <a:solidFill>
                  <a:schemeClr val="tx1"/>
                </a:solidFill>
                <a:latin typeface="Franklin Gothic Book" pitchFamily="34" charset="0"/>
                <a:ea typeface="MS PGothic" pitchFamily="34" charset="-128"/>
              </a:defRPr>
            </a:lvl3pPr>
            <a:lvl4pPr marL="1600200" indent="-228600">
              <a:defRPr>
                <a:solidFill>
                  <a:schemeClr val="tx1"/>
                </a:solidFill>
                <a:latin typeface="Franklin Gothic Book" pitchFamily="34" charset="0"/>
                <a:ea typeface="MS PGothic" pitchFamily="34" charset="-128"/>
              </a:defRPr>
            </a:lvl4pPr>
            <a:lvl5pPr marL="2057400" indent="-228600">
              <a:defRPr>
                <a:solidFill>
                  <a:schemeClr val="tx1"/>
                </a:solidFill>
                <a:latin typeface="Franklin Gothic Book" pitchFamily="34" charset="0"/>
                <a:ea typeface="MS PGothic" pitchFamily="34" charset="-128"/>
              </a:defRPr>
            </a:lvl5pPr>
            <a:lvl6pPr marL="2514600" indent="-228600" defTabSz="457200" fontAlgn="base">
              <a:spcBef>
                <a:spcPct val="0"/>
              </a:spcBef>
              <a:spcAft>
                <a:spcPct val="0"/>
              </a:spcAft>
              <a:defRPr>
                <a:solidFill>
                  <a:schemeClr val="tx1"/>
                </a:solidFill>
                <a:latin typeface="Franklin Gothic Book" pitchFamily="34" charset="0"/>
                <a:ea typeface="MS PGothic" pitchFamily="34" charset="-128"/>
              </a:defRPr>
            </a:lvl6pPr>
            <a:lvl7pPr marL="2971800" indent="-228600" defTabSz="457200" fontAlgn="base">
              <a:spcBef>
                <a:spcPct val="0"/>
              </a:spcBef>
              <a:spcAft>
                <a:spcPct val="0"/>
              </a:spcAft>
              <a:defRPr>
                <a:solidFill>
                  <a:schemeClr val="tx1"/>
                </a:solidFill>
                <a:latin typeface="Franklin Gothic Book" pitchFamily="34" charset="0"/>
                <a:ea typeface="MS PGothic" pitchFamily="34" charset="-128"/>
              </a:defRPr>
            </a:lvl7pPr>
            <a:lvl8pPr marL="3429000" indent="-228600" defTabSz="457200" fontAlgn="base">
              <a:spcBef>
                <a:spcPct val="0"/>
              </a:spcBef>
              <a:spcAft>
                <a:spcPct val="0"/>
              </a:spcAft>
              <a:defRPr>
                <a:solidFill>
                  <a:schemeClr val="tx1"/>
                </a:solidFill>
                <a:latin typeface="Franklin Gothic Book" pitchFamily="34" charset="0"/>
                <a:ea typeface="MS PGothic" pitchFamily="34" charset="-128"/>
              </a:defRPr>
            </a:lvl8pPr>
            <a:lvl9pPr marL="3886200" indent="-228600" defTabSz="457200" fontAlgn="base">
              <a:spcBef>
                <a:spcPct val="0"/>
              </a:spcBef>
              <a:spcAft>
                <a:spcPct val="0"/>
              </a:spcAft>
              <a:defRPr>
                <a:solidFill>
                  <a:schemeClr val="tx1"/>
                </a:solidFill>
                <a:latin typeface="Franklin Gothic Book" pitchFamily="34" charset="0"/>
                <a:ea typeface="MS PGothic" pitchFamily="34" charset="-128"/>
              </a:defRPr>
            </a:lvl9pPr>
          </a:lstStyle>
          <a:p>
            <a:r>
              <a:rPr lang="en-US" altLang="en-US" sz="1200"/>
              <a:t>(NSHE, 2016)</a:t>
            </a:r>
          </a:p>
        </p:txBody>
      </p:sp>
      <p:pic>
        <p:nvPicPr>
          <p:cNvPr id="1946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8850" y="1030288"/>
            <a:ext cx="10828338" cy="5360987"/>
          </a:xfrm>
        </p:spPr>
        <p:txBody>
          <a:bodyPr>
            <a:normAutofit/>
          </a:bodyPr>
          <a:lstStyle/>
          <a:p>
            <a:r>
              <a:rPr lang="en-US" altLang="en-US" sz="2800" smtClean="0">
                <a:solidFill>
                  <a:srgbClr val="606836"/>
                </a:solidFill>
              </a:rPr>
              <a:t>The Gilman Scholarship- up to $8,000</a:t>
            </a:r>
          </a:p>
          <a:p>
            <a:pPr>
              <a:buFont typeface="Franklin Gothic Book" pitchFamily="34" charset="0"/>
              <a:buNone/>
            </a:pPr>
            <a:r>
              <a:rPr lang="en-US" altLang="en-US" smtClean="0"/>
              <a:t>“The Benjamin A. Gilman International Scholarship Program offers grants for U.S. citizen undergraduate students of limited financial means to pursue academic studies or credit-bearing, career-oriented internships abroad. Such international exchange is intended to better prepare U.S. students to assume significant roles in an increasingly global economy and interdependent world.”</a:t>
            </a:r>
          </a:p>
          <a:p>
            <a:pPr>
              <a:buFont typeface="Franklin Gothic Book" pitchFamily="34" charset="0"/>
              <a:buNone/>
            </a:pPr>
            <a:r>
              <a:rPr lang="en-US" altLang="en-US" smtClean="0"/>
              <a:t>The Benjamin A. Gilman International Scholarship Program is funded through the International Academic Opportunity Act of 2000 and is sponsored by the Bureau of Educational and Cultural Affairs at the U.S. Department of State.</a:t>
            </a:r>
          </a:p>
          <a:p>
            <a:pPr>
              <a:buFont typeface="Franklin Gothic Book" pitchFamily="34" charset="0"/>
              <a:buNone/>
            </a:pPr>
            <a:r>
              <a:rPr lang="en-US" altLang="en-US" sz="1200" smtClean="0"/>
              <a:t>(Benjamin A. Gilman International Scholarship Program, 2017)</a:t>
            </a:r>
          </a:p>
          <a:p>
            <a:r>
              <a:rPr lang="en-US" altLang="en-US" smtClean="0">
                <a:hlinkClick r:id="rId2"/>
              </a:rPr>
              <a:t>Online Application Process</a:t>
            </a:r>
            <a:r>
              <a:rPr lang="en-US" altLang="en-US" smtClean="0"/>
              <a:t>, several dates annually</a:t>
            </a:r>
          </a:p>
          <a:p>
            <a:r>
              <a:rPr lang="en-US" altLang="en-US" smtClean="0"/>
              <a:t>Must complete the FAFSA</a:t>
            </a:r>
          </a:p>
          <a:p>
            <a:r>
              <a:rPr lang="en-US" altLang="en-US" smtClean="0"/>
              <a:t>UNR Contact- Derreck Calkins at USAC </a:t>
            </a:r>
            <a:r>
              <a:rPr lang="en-US" altLang="en-US" smtClean="0">
                <a:hlinkClick r:id="rId3"/>
              </a:rPr>
              <a:t>dcalkins@unr.edu</a:t>
            </a:r>
            <a:r>
              <a:rPr lang="en-US" altLang="en-US" smtClean="0"/>
              <a:t> </a:t>
            </a:r>
          </a:p>
        </p:txBody>
      </p:sp>
      <p:sp>
        <p:nvSpPr>
          <p:cNvPr id="20482" name="Title 1"/>
          <p:cNvSpPr>
            <a:spLocks noGrp="1"/>
          </p:cNvSpPr>
          <p:nvPr>
            <p:ph type="title"/>
          </p:nvPr>
        </p:nvSpPr>
        <p:spPr>
          <a:xfrm>
            <a:off x="958850" y="242888"/>
            <a:ext cx="9601200" cy="590550"/>
          </a:xfrm>
        </p:spPr>
        <p:txBody>
          <a:bodyPr/>
          <a:lstStyle/>
          <a:p>
            <a:r>
              <a:rPr lang="en-US" altLang="en-US" sz="3500" smtClean="0"/>
              <a:t>Aid our students may not take advantage of…</a:t>
            </a:r>
          </a:p>
        </p:txBody>
      </p:sp>
      <p:pic>
        <p:nvPicPr>
          <p:cNvPr id="2048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1750" y="1663700"/>
            <a:ext cx="9601200" cy="3581400"/>
          </a:xfrm>
        </p:spPr>
        <p:txBody>
          <a:bodyPr rtlCol="0">
            <a:normAutofit lnSpcReduction="10000"/>
          </a:bodyPr>
          <a:lstStyle/>
          <a:p>
            <a:pPr marL="384048" indent="-384048" fontAlgn="auto">
              <a:defRPr/>
            </a:pPr>
            <a:r>
              <a:rPr lang="en-US" dirty="0" smtClean="0">
                <a:ea typeface="+mn-ea"/>
              </a:rPr>
              <a:t>Lucille Adin Women of Substance Scholarship- Reno Sparks NBPWC</a:t>
            </a:r>
          </a:p>
          <a:p>
            <a:pPr marL="384048" indent="-384048" fontAlgn="auto">
              <a:defRPr/>
            </a:pPr>
            <a:r>
              <a:rPr lang="en-US" dirty="0" smtClean="0">
                <a:ea typeface="+mn-ea"/>
                <a:hlinkClick r:id="rId2"/>
              </a:rPr>
              <a:t>Pat Cox Memorial Scholarship</a:t>
            </a:r>
            <a:endParaRPr lang="en-US" dirty="0" smtClean="0">
              <a:ea typeface="+mn-ea"/>
            </a:endParaRPr>
          </a:p>
          <a:p>
            <a:pPr marL="384048" indent="-384048" fontAlgn="auto">
              <a:defRPr/>
            </a:pPr>
            <a:r>
              <a:rPr lang="en-US" dirty="0" smtClean="0">
                <a:ea typeface="+mn-ea"/>
                <a:hlinkClick r:id="rId3"/>
              </a:rPr>
              <a:t>Summer Bridge Programs</a:t>
            </a:r>
            <a:endParaRPr lang="en-US" dirty="0" smtClean="0">
              <a:ea typeface="+mn-ea"/>
            </a:endParaRPr>
          </a:p>
          <a:p>
            <a:pPr marL="384048" indent="-384048" fontAlgn="auto">
              <a:defRPr/>
            </a:pPr>
            <a:r>
              <a:rPr lang="en-US" dirty="0" smtClean="0">
                <a:ea typeface="+mn-ea"/>
                <a:hlinkClick r:id="rId4"/>
              </a:rPr>
              <a:t>Community Foundation of Western Nevada</a:t>
            </a:r>
            <a:endParaRPr lang="en-US" dirty="0" smtClean="0">
              <a:ea typeface="+mn-ea"/>
            </a:endParaRPr>
          </a:p>
          <a:p>
            <a:pPr marL="384048" indent="-384048" fontAlgn="auto">
              <a:defRPr/>
            </a:pPr>
            <a:r>
              <a:rPr lang="en-US" dirty="0" smtClean="0">
                <a:ea typeface="+mn-ea"/>
                <a:hlinkClick r:id="rId5"/>
              </a:rPr>
              <a:t>My Undocumented Life</a:t>
            </a:r>
            <a:endParaRPr lang="en-US" dirty="0" smtClean="0">
              <a:ea typeface="+mn-ea"/>
            </a:endParaRPr>
          </a:p>
          <a:p>
            <a:pPr marL="384048" indent="-384048" fontAlgn="auto">
              <a:defRPr/>
            </a:pPr>
            <a:r>
              <a:rPr lang="en-US" dirty="0" smtClean="0">
                <a:ea typeface="+mn-ea"/>
              </a:rPr>
              <a:t>Contact your financial aid office if you are not Pell eligible, but did your FAFSA! </a:t>
            </a:r>
          </a:p>
          <a:p>
            <a:pPr lvl="1" indent="-384048" fontAlgn="auto">
              <a:defRPr/>
            </a:pPr>
            <a:r>
              <a:rPr lang="en-US" dirty="0" smtClean="0">
                <a:ea typeface="+mn-ea"/>
              </a:rPr>
              <a:t>Institutional Grants</a:t>
            </a:r>
          </a:p>
          <a:p>
            <a:pPr lvl="1" indent="-384048" fontAlgn="auto">
              <a:defRPr/>
            </a:pPr>
            <a:r>
              <a:rPr lang="en-US" dirty="0" smtClean="0">
                <a:ea typeface="+mn-ea"/>
              </a:rPr>
              <a:t>Non-Need Aid</a:t>
            </a:r>
          </a:p>
          <a:p>
            <a:pPr lvl="1" indent="-384048" fontAlgn="auto">
              <a:defRPr/>
            </a:pPr>
            <a:r>
              <a:rPr lang="en-US" dirty="0" smtClean="0">
                <a:ea typeface="+mn-ea"/>
              </a:rPr>
              <a:t>Work Study</a:t>
            </a:r>
          </a:p>
          <a:p>
            <a:pPr lvl="1" indent="-384048" fontAlgn="auto">
              <a:defRPr/>
            </a:pPr>
            <a:endParaRPr lang="en-US" dirty="0">
              <a:ea typeface="+mn-ea"/>
            </a:endParaRPr>
          </a:p>
        </p:txBody>
      </p:sp>
      <p:sp>
        <p:nvSpPr>
          <p:cNvPr id="21506" name="Title 1"/>
          <p:cNvSpPr>
            <a:spLocks noGrp="1"/>
          </p:cNvSpPr>
          <p:nvPr>
            <p:ph type="title"/>
          </p:nvPr>
        </p:nvSpPr>
        <p:spPr>
          <a:xfrm>
            <a:off x="1371600" y="685800"/>
            <a:ext cx="9601200" cy="641350"/>
          </a:xfrm>
        </p:spPr>
        <p:txBody>
          <a:bodyPr/>
          <a:lstStyle/>
          <a:p>
            <a:r>
              <a:rPr lang="en-US" altLang="en-US" sz="3500" smtClean="0"/>
              <a:t>Aid our students may not take advantage of…</a:t>
            </a:r>
          </a:p>
        </p:txBody>
      </p:sp>
      <p:pic>
        <p:nvPicPr>
          <p:cNvPr id="2150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algn="ctr"/>
            <a:r>
              <a:rPr lang="en-US" altLang="en-US" sz="6500" smtClean="0"/>
              <a:t>Catch Phrase! </a:t>
            </a:r>
          </a:p>
        </p:txBody>
      </p:sp>
      <p:sp>
        <p:nvSpPr>
          <p:cNvPr id="22530" name="TextBox 2"/>
          <p:cNvSpPr txBox="1">
            <a:spLocks noChangeArrowheads="1"/>
          </p:cNvSpPr>
          <p:nvPr/>
        </p:nvSpPr>
        <p:spPr bwMode="auto">
          <a:xfrm>
            <a:off x="1314450" y="1927225"/>
            <a:ext cx="9428163" cy="35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itchFamily="34" charset="0"/>
                <a:ea typeface="MS PGothic" pitchFamily="34" charset="-128"/>
              </a:defRPr>
            </a:lvl1pPr>
            <a:lvl2pPr marL="742950" indent="-285750">
              <a:defRPr>
                <a:solidFill>
                  <a:schemeClr val="tx1"/>
                </a:solidFill>
                <a:latin typeface="Franklin Gothic Book" pitchFamily="34" charset="0"/>
                <a:ea typeface="MS PGothic" pitchFamily="34" charset="-128"/>
              </a:defRPr>
            </a:lvl2pPr>
            <a:lvl3pPr marL="1143000" indent="-228600">
              <a:defRPr>
                <a:solidFill>
                  <a:schemeClr val="tx1"/>
                </a:solidFill>
                <a:latin typeface="Franklin Gothic Book" pitchFamily="34" charset="0"/>
                <a:ea typeface="MS PGothic" pitchFamily="34" charset="-128"/>
              </a:defRPr>
            </a:lvl3pPr>
            <a:lvl4pPr marL="1600200" indent="-228600">
              <a:defRPr>
                <a:solidFill>
                  <a:schemeClr val="tx1"/>
                </a:solidFill>
                <a:latin typeface="Franklin Gothic Book" pitchFamily="34" charset="0"/>
                <a:ea typeface="MS PGothic" pitchFamily="34" charset="-128"/>
              </a:defRPr>
            </a:lvl4pPr>
            <a:lvl5pPr marL="2057400" indent="-228600">
              <a:defRPr>
                <a:solidFill>
                  <a:schemeClr val="tx1"/>
                </a:solidFill>
                <a:latin typeface="Franklin Gothic Book" pitchFamily="34" charset="0"/>
                <a:ea typeface="MS PGothic" pitchFamily="34" charset="-128"/>
              </a:defRPr>
            </a:lvl5pPr>
            <a:lvl6pPr marL="2514600" indent="-228600" defTabSz="457200" fontAlgn="base">
              <a:spcBef>
                <a:spcPct val="0"/>
              </a:spcBef>
              <a:spcAft>
                <a:spcPct val="0"/>
              </a:spcAft>
              <a:defRPr>
                <a:solidFill>
                  <a:schemeClr val="tx1"/>
                </a:solidFill>
                <a:latin typeface="Franklin Gothic Book" pitchFamily="34" charset="0"/>
                <a:ea typeface="MS PGothic" pitchFamily="34" charset="-128"/>
              </a:defRPr>
            </a:lvl6pPr>
            <a:lvl7pPr marL="2971800" indent="-228600" defTabSz="457200" fontAlgn="base">
              <a:spcBef>
                <a:spcPct val="0"/>
              </a:spcBef>
              <a:spcAft>
                <a:spcPct val="0"/>
              </a:spcAft>
              <a:defRPr>
                <a:solidFill>
                  <a:schemeClr val="tx1"/>
                </a:solidFill>
                <a:latin typeface="Franklin Gothic Book" pitchFamily="34" charset="0"/>
                <a:ea typeface="MS PGothic" pitchFamily="34" charset="-128"/>
              </a:defRPr>
            </a:lvl7pPr>
            <a:lvl8pPr marL="3429000" indent="-228600" defTabSz="457200" fontAlgn="base">
              <a:spcBef>
                <a:spcPct val="0"/>
              </a:spcBef>
              <a:spcAft>
                <a:spcPct val="0"/>
              </a:spcAft>
              <a:defRPr>
                <a:solidFill>
                  <a:schemeClr val="tx1"/>
                </a:solidFill>
                <a:latin typeface="Franklin Gothic Book" pitchFamily="34" charset="0"/>
                <a:ea typeface="MS PGothic" pitchFamily="34" charset="-128"/>
              </a:defRPr>
            </a:lvl8pPr>
            <a:lvl9pPr marL="3886200" indent="-228600" defTabSz="457200" fontAlgn="base">
              <a:spcBef>
                <a:spcPct val="0"/>
              </a:spcBef>
              <a:spcAft>
                <a:spcPct val="0"/>
              </a:spcAft>
              <a:defRPr>
                <a:solidFill>
                  <a:schemeClr val="tx1"/>
                </a:solidFill>
                <a:latin typeface="Franklin Gothic Book" pitchFamily="34" charset="0"/>
                <a:ea typeface="MS PGothic" pitchFamily="34" charset="-128"/>
              </a:defRPr>
            </a:lvl9pPr>
          </a:lstStyle>
          <a:p>
            <a:r>
              <a:rPr lang="en-US" altLang="en-US" sz="3200"/>
              <a:t>You can do this in your office with staff and/or students.</a:t>
            </a:r>
          </a:p>
          <a:p>
            <a:endParaRPr lang="en-US" altLang="en-US" sz="3200"/>
          </a:p>
          <a:p>
            <a:r>
              <a:rPr lang="en-US" altLang="en-US" sz="3200"/>
              <a:t>Challenges you to be more mindful of how you communicate.</a:t>
            </a:r>
          </a:p>
          <a:p>
            <a:endParaRPr lang="en-US" altLang="en-US" sz="3200"/>
          </a:p>
          <a:p>
            <a:r>
              <a:rPr lang="en-US" altLang="en-US" sz="3200"/>
              <a:t>For today, this is financial aid focused!</a:t>
            </a:r>
          </a:p>
        </p:txBody>
      </p:sp>
      <p:pic>
        <p:nvPicPr>
          <p:cNvPr id="2253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1371600" y="685800"/>
            <a:ext cx="9601200" cy="690563"/>
          </a:xfrm>
        </p:spPr>
        <p:txBody>
          <a:bodyPr/>
          <a:lstStyle/>
          <a:p>
            <a:r>
              <a:rPr lang="en-US" altLang="en-US" smtClean="0"/>
              <a:t>Keep it Simple</a:t>
            </a:r>
          </a:p>
        </p:txBody>
      </p:sp>
      <p:sp>
        <p:nvSpPr>
          <p:cNvPr id="23554" name="Content Placeholder 2"/>
          <p:cNvSpPr>
            <a:spLocks noGrp="1"/>
          </p:cNvSpPr>
          <p:nvPr>
            <p:ph idx="1"/>
          </p:nvPr>
        </p:nvSpPr>
        <p:spPr>
          <a:xfrm>
            <a:off x="1371600" y="1457325"/>
            <a:ext cx="9601200" cy="5400675"/>
          </a:xfrm>
        </p:spPr>
        <p:txBody>
          <a:bodyPr/>
          <a:lstStyle/>
          <a:p>
            <a:r>
              <a:rPr lang="en-US" altLang="en-US" smtClean="0"/>
              <a:t>Work Study- Some jobs on campus don’t have internal ways to pay you, but if you have work study, they can tap into Federal funds to pay you. </a:t>
            </a:r>
          </a:p>
          <a:p>
            <a:r>
              <a:rPr lang="en-US" altLang="en-US" smtClean="0"/>
              <a:t>Income- How much money you or your parents made in a year. </a:t>
            </a:r>
          </a:p>
          <a:p>
            <a:r>
              <a:rPr lang="en-US" altLang="en-US" smtClean="0"/>
              <a:t>Verification- A random audit of info. Turn in some paperwork and wait 2-4 weeks. </a:t>
            </a:r>
          </a:p>
          <a:p>
            <a:r>
              <a:rPr lang="en-US" altLang="en-US" smtClean="0"/>
              <a:t>Enrollment vs Apply- You might APPLY to lots of schools, but you are not a student until you ENROLL in classes at a school.</a:t>
            </a:r>
          </a:p>
          <a:p>
            <a:r>
              <a:rPr lang="en-US" altLang="en-US" smtClean="0"/>
              <a:t>Satisfactory Academic Progress- A rule to make sure you are going to class and passing your classes with a C average or better.</a:t>
            </a:r>
          </a:p>
          <a:p>
            <a:r>
              <a:rPr lang="en-US" altLang="en-US" smtClean="0"/>
              <a:t>PELL grant- One type of aid you can get by completing the FAFSA. This is money that has been set aside to help you go to college and you don’t need to pay it back. </a:t>
            </a:r>
          </a:p>
          <a:p>
            <a:r>
              <a:rPr lang="en-US" altLang="en-US" smtClean="0"/>
              <a:t>Estimated Family Contribution- A number that is created/calculated based on all of the information you put into the FAFSA. Depending on what this number is, you may qualify for different types of financial aid.</a:t>
            </a:r>
          </a:p>
        </p:txBody>
      </p:sp>
      <p:pic>
        <p:nvPicPr>
          <p:cNvPr id="2355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tLang="en-US" smtClean="0"/>
              <a:t>Let’s ReCap…</a:t>
            </a:r>
          </a:p>
        </p:txBody>
      </p:sp>
      <p:sp>
        <p:nvSpPr>
          <p:cNvPr id="24578" name="Content Placeholder 2"/>
          <p:cNvSpPr>
            <a:spLocks noGrp="1"/>
          </p:cNvSpPr>
          <p:nvPr>
            <p:ph idx="1"/>
          </p:nvPr>
        </p:nvSpPr>
        <p:spPr>
          <a:xfrm>
            <a:off x="1371600" y="1649413"/>
            <a:ext cx="9601200" cy="4217987"/>
          </a:xfrm>
        </p:spPr>
        <p:txBody>
          <a:bodyPr/>
          <a:lstStyle/>
          <a:p>
            <a:r>
              <a:rPr lang="en-US" altLang="en-US" sz="3200" smtClean="0"/>
              <a:t>Goal #1- Mythbusting!</a:t>
            </a:r>
          </a:p>
          <a:p>
            <a:r>
              <a:rPr lang="en-US" altLang="en-US" sz="3200" smtClean="0"/>
              <a:t>Goal #2- Encourage students to invest time researching and applying for different kinds of financial aid.</a:t>
            </a:r>
          </a:p>
          <a:p>
            <a:r>
              <a:rPr lang="en-US" altLang="en-US" sz="3200" smtClean="0"/>
              <a:t>Goal #3- Change the narrative and terminology we use to make it simple to understand and encouraging, not overwhelming. </a:t>
            </a:r>
          </a:p>
        </p:txBody>
      </p:sp>
      <p:pic>
        <p:nvPicPr>
          <p:cNvPr id="2457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altLang="en-US" smtClean="0"/>
              <a:t>You Can Always Contact the Financial Aid Office!</a:t>
            </a:r>
          </a:p>
        </p:txBody>
      </p:sp>
      <p:sp>
        <p:nvSpPr>
          <p:cNvPr id="3" name="Content Placeholder 2"/>
          <p:cNvSpPr>
            <a:spLocks noGrp="1"/>
          </p:cNvSpPr>
          <p:nvPr>
            <p:ph idx="1"/>
          </p:nvPr>
        </p:nvSpPr>
        <p:spPr/>
        <p:txBody>
          <a:bodyPr rtlCol="0">
            <a:normAutofit/>
          </a:bodyPr>
          <a:lstStyle/>
          <a:p>
            <a:pPr marL="0" indent="0" fontAlgn="auto">
              <a:buFont typeface="Franklin Gothic Book" pitchFamily="34" charset="0"/>
              <a:buNone/>
              <a:defRPr/>
            </a:pPr>
            <a:endParaRPr lang="en-US" sz="4400" dirty="0" smtClean="0">
              <a:ea typeface="+mn-ea"/>
            </a:endParaRPr>
          </a:p>
          <a:p>
            <a:pPr marL="384048" indent="-384048" fontAlgn="auto">
              <a:defRPr/>
            </a:pPr>
            <a:r>
              <a:rPr lang="en-US" sz="4400" dirty="0" smtClean="0">
                <a:ea typeface="+mn-ea"/>
              </a:rPr>
              <a:t>Call, Email, Text, Stop in, Videos, Tweet, Facebook, Text, </a:t>
            </a:r>
            <a:r>
              <a:rPr lang="en-US" sz="4400" dirty="0" err="1" smtClean="0">
                <a:ea typeface="+mn-ea"/>
              </a:rPr>
              <a:t>SnapChat</a:t>
            </a:r>
            <a:r>
              <a:rPr lang="en-US" sz="4400" dirty="0" smtClean="0">
                <a:ea typeface="+mn-ea"/>
              </a:rPr>
              <a:t>, Apps</a:t>
            </a:r>
            <a:endParaRPr lang="en-US" sz="4400" dirty="0">
              <a:ea typeface="+mn-ea"/>
            </a:endParaRPr>
          </a:p>
        </p:txBody>
      </p:sp>
      <p:pic>
        <p:nvPicPr>
          <p:cNvPr id="2560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25213" y="190500"/>
            <a:ext cx="763587"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altLang="en-US" smtClean="0"/>
              <a:t>Questions?</a:t>
            </a:r>
          </a:p>
        </p:txBody>
      </p:sp>
      <p:sp>
        <p:nvSpPr>
          <p:cNvPr id="26626" name="Content Placeholder 2"/>
          <p:cNvSpPr>
            <a:spLocks noGrp="1"/>
          </p:cNvSpPr>
          <p:nvPr>
            <p:ph idx="1"/>
          </p:nvPr>
        </p:nvSpPr>
        <p:spPr/>
        <p:txBody>
          <a:bodyPr/>
          <a:lstStyle/>
          <a:p>
            <a:r>
              <a:rPr lang="en-US" altLang="en-US" sz="4500" b="1" smtClean="0">
                <a:hlinkClick r:id="rId2"/>
              </a:rPr>
              <a:t>jsmith@tmcc.edu</a:t>
            </a:r>
            <a:endParaRPr lang="en-US" altLang="en-US" sz="4500" b="1" smtClean="0"/>
          </a:p>
          <a:p>
            <a:r>
              <a:rPr lang="en-US" altLang="en-US" sz="4500" b="1" smtClean="0"/>
              <a:t>775-762-2482</a:t>
            </a:r>
          </a:p>
        </p:txBody>
      </p:sp>
      <p:pic>
        <p:nvPicPr>
          <p:cNvPr id="266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25213" y="174625"/>
            <a:ext cx="7635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Crop" id="{EC9488ED-E761-4D60-9AC4-764D1FE2C171}" vid="{CE19780C-D67D-4C13-9DE9-A52BC3BA51B4}"/>
    </a:ext>
  </a:extLst>
</a:theme>
</file>

<file path=ppt/theme/themeOverride1.xml><?xml version="1.0" encoding="utf-8"?>
<a:themeOverride xmlns:a="http://schemas.openxmlformats.org/drawingml/2006/main">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themeOverride>
</file>

<file path=docProps/app.xml><?xml version="1.0" encoding="utf-8"?>
<Properties xmlns="http://schemas.openxmlformats.org/officeDocument/2006/extended-properties" xmlns:vt="http://schemas.openxmlformats.org/officeDocument/2006/docPropsVTypes">
  <Template>Crop</Template>
  <TotalTime>408</TotalTime>
  <Words>1303</Words>
  <Application>Microsoft Office PowerPoint</Application>
  <PresentationFormat>Custom</PresentationFormat>
  <Paragraphs>112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Franklin Gothic Book</vt:lpstr>
      <vt:lpstr>MS PGothic</vt:lpstr>
      <vt:lpstr>Arial</vt:lpstr>
      <vt:lpstr>Calibri</vt:lpstr>
      <vt:lpstr>Crop</vt:lpstr>
      <vt:lpstr>Helping students invest in post-secondary education</vt:lpstr>
      <vt:lpstr>Invest Defined by Dictionary.com </vt:lpstr>
      <vt:lpstr>Only 3 Goals in this session</vt:lpstr>
      <vt:lpstr>PowerPoint Presentation</vt:lpstr>
      <vt:lpstr>Myth #1- It’s too late to do my FAFSA</vt:lpstr>
      <vt:lpstr>PowerPoint Presentation</vt:lpstr>
      <vt:lpstr>Myth #2- Schools look at a student's FAFSA and make decisions based on where they rank in the student's list of schools.</vt:lpstr>
      <vt:lpstr>PowerPoint Presentation</vt:lpstr>
      <vt:lpstr>Myth #3- My family makes too much money to qualify for FAFSA</vt:lpstr>
      <vt:lpstr>PowerPoint Presentation</vt:lpstr>
      <vt:lpstr>Myth #4- Millennium covers all costs of college</vt:lpstr>
      <vt:lpstr>PowerPoint Presentation</vt:lpstr>
      <vt:lpstr>Myth #5- Dropping a class does not affect my financial aid. </vt:lpstr>
      <vt:lpstr>Aid our students may not take advantage of…</vt:lpstr>
      <vt:lpstr>Aid our students may not take advantage of…</vt:lpstr>
      <vt:lpstr>Aid our students may not take advantage of…</vt:lpstr>
      <vt:lpstr>Catch Phrase! </vt:lpstr>
      <vt:lpstr>Keep it Simple</vt:lpstr>
      <vt:lpstr>Let’s ReCap…</vt:lpstr>
      <vt:lpstr>You Can Always Contact the Financial Aid Office!</vt:lpstr>
      <vt:lpstr>Questions?</vt:lpstr>
    </vt:vector>
  </TitlesOfParts>
  <Company>TMCC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Jeannette N Smith</dc:creator>
  <cp:lastModifiedBy>scs</cp:lastModifiedBy>
  <cp:revision>18</cp:revision>
  <dcterms:created xsi:type="dcterms:W3CDTF">2016-12-07T16:58:37Z</dcterms:created>
  <dcterms:modified xsi:type="dcterms:W3CDTF">2016-12-12T20:53:32Z</dcterms:modified>
</cp:coreProperties>
</file>